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66" r:id="rId13"/>
    <p:sldId id="267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87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2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767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54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07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76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331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833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72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45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25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732C9-80E5-4D68-8262-2DA0125E0665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960EE-88C2-4D50-83F7-5A60B4A275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31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482082"/>
              </p:ext>
            </p:extLst>
          </p:nvPr>
        </p:nvGraphicFramePr>
        <p:xfrm>
          <a:off x="9847093" y="192437"/>
          <a:ext cx="2166747" cy="803721"/>
        </p:xfrm>
        <a:graphic>
          <a:graphicData uri="http://schemas.openxmlformats.org/drawingml/2006/table">
            <a:tbl>
              <a:tblPr/>
              <a:tblGrid>
                <a:gridCol w="2166747">
                  <a:extLst>
                    <a:ext uri="{9D8B030D-6E8A-4147-A177-3AD203B41FA5}">
                      <a16:colId xmlns:a16="http://schemas.microsoft.com/office/drawing/2014/main" val="1111840774"/>
                    </a:ext>
                  </a:extLst>
                </a:gridCol>
              </a:tblGrid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246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회 구미시의회 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차 임시회</a:t>
                      </a:r>
                      <a:endParaRPr lang="ko-KR" altLang="en-US" sz="1100" b="1" kern="0" spc="-12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b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240128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제</a:t>
                      </a:r>
                      <a:r>
                        <a:rPr lang="en-US" altLang="ko-KR" sz="1100" b="1" kern="0" spc="-12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1</a:t>
                      </a:r>
                      <a:r>
                        <a:rPr lang="ko-KR" altLang="en-US" sz="1100" b="1" kern="0" spc="-12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차 본 회 의</a:t>
                      </a:r>
                      <a:endParaRPr lang="ko-KR" altLang="en-US" sz="1100" b="1" kern="0" spc="-12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383656"/>
                  </a:ext>
                </a:extLst>
              </a:tr>
              <a:tr h="211455">
                <a:tc>
                  <a:txBody>
                    <a:bodyPr/>
                    <a:lstStyle/>
                    <a:p>
                      <a:pPr marL="0" marR="0" indent="0" algn="di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2021. 01. 28(</a:t>
                      </a:r>
                      <a:r>
                        <a:rPr lang="ko-KR" altLang="en-US" sz="1100" b="1" kern="0" spc="-120" dirty="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목</a:t>
                      </a:r>
                      <a:r>
                        <a:rPr lang="en-US" altLang="ko-KR" sz="1100" b="1" kern="0" spc="-120" dirty="0">
                          <a:solidFill>
                            <a:srgbClr val="000000"/>
                          </a:solidFill>
                          <a:effectLst/>
                          <a:latin typeface="휴먼명조" panose="02010504000101010101" pitchFamily="2" charset="-127"/>
                        </a:rPr>
                        <a:t>) 10:30</a:t>
                      </a:r>
                      <a:endParaRPr lang="ko-KR" altLang="en-US" sz="1100" b="1" kern="0" spc="-12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12776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847792" y="1920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58084" y="532165"/>
            <a:ext cx="108233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 latinLnBrk="0">
              <a:lnSpc>
                <a:spcPct val="200000"/>
              </a:lnSpc>
              <a:spcBef>
                <a:spcPts val="570"/>
              </a:spcBef>
              <a:tabLst>
                <a:tab pos="-16527780" algn="l"/>
                <a:tab pos="-16019780" algn="l"/>
                <a:tab pos="-15511780" algn="l"/>
                <a:tab pos="-15003780" algn="l"/>
                <a:tab pos="-14495780" algn="l"/>
                <a:tab pos="-13987780" algn="l"/>
                <a:tab pos="-13479780" algn="l"/>
                <a:tab pos="508000" algn="l"/>
                <a:tab pos="1016000" algn="l"/>
                <a:tab pos="1524000" algn="l"/>
                <a:tab pos="2032000" algn="l"/>
                <a:tab pos="2540000" algn="l"/>
                <a:tab pos="3048000" algn="l"/>
                <a:tab pos="3556000" algn="l"/>
                <a:tab pos="4064000" algn="l"/>
                <a:tab pos="4572000" algn="l"/>
                <a:tab pos="5080000" algn="l"/>
                <a:tab pos="5588000" algn="l"/>
                <a:tab pos="6096000" algn="l"/>
                <a:tab pos="6604000" algn="l"/>
                <a:tab pos="7112000" algn="l"/>
                <a:tab pos="7620000" algn="l"/>
                <a:tab pos="8128000" algn="l"/>
                <a:tab pos="8636000" algn="l"/>
                <a:tab pos="9144000" algn="l"/>
                <a:tab pos="9652000" algn="l"/>
                <a:tab pos="10160000" algn="l"/>
                <a:tab pos="10668000" algn="l"/>
                <a:tab pos="11176000" algn="l"/>
                <a:tab pos="11684000" algn="l"/>
                <a:tab pos="12192000" algn="l"/>
                <a:tab pos="12700000" algn="l"/>
              </a:tabLst>
            </a:pPr>
            <a:r>
              <a:rPr lang="ko-KR" altLang="en-US" sz="4000" b="1" kern="0" spc="-110" dirty="0">
                <a:solidFill>
                  <a:srgbClr val="0000FF"/>
                </a:solidFill>
                <a:ea typeface="HY헤드라인M" panose="02030600000101010101" pitchFamily="18" charset="-127"/>
              </a:rPr>
              <a:t>코로나를 겪은 </a:t>
            </a:r>
            <a:r>
              <a:rPr lang="en-US" altLang="ko-KR" sz="4000" b="1" kern="0" spc="-110" dirty="0">
                <a:solidFill>
                  <a:srgbClr val="0000FF"/>
                </a:solidFill>
                <a:latin typeface="HY헤드라인M" panose="02030600000101010101" pitchFamily="18" charset="-127"/>
              </a:rPr>
              <a:t>1</a:t>
            </a:r>
            <a:r>
              <a:rPr lang="ko-KR" altLang="en-US" sz="4000" b="1" kern="0" spc="-110" dirty="0">
                <a:solidFill>
                  <a:srgbClr val="0000FF"/>
                </a:solidFill>
                <a:ea typeface="HY헤드라인M" panose="02030600000101010101" pitchFamily="18" charset="-127"/>
              </a:rPr>
              <a:t>년</a:t>
            </a:r>
            <a:r>
              <a:rPr lang="en-US" altLang="ko-KR" sz="4000" b="1" kern="0" spc="-110" dirty="0">
                <a:solidFill>
                  <a:srgbClr val="0000FF"/>
                </a:solidFill>
                <a:latin typeface="HY헤드라인M" panose="02030600000101010101" pitchFamily="18" charset="-127"/>
              </a:rPr>
              <a:t>, </a:t>
            </a:r>
            <a:r>
              <a:rPr lang="ko-KR" altLang="en-US" sz="4000" b="1" kern="0" spc="-110" dirty="0">
                <a:solidFill>
                  <a:srgbClr val="0000FF"/>
                </a:solidFill>
                <a:ea typeface="HY헤드라인M" panose="02030600000101010101" pitchFamily="18" charset="-127"/>
              </a:rPr>
              <a:t>그리고 구미시</a:t>
            </a:r>
            <a:endParaRPr lang="ko-KR" altLang="en-US" sz="4000" kern="0" spc="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412297"/>
              </p:ext>
            </p:extLst>
          </p:nvPr>
        </p:nvGraphicFramePr>
        <p:xfrm>
          <a:off x="158084" y="1769110"/>
          <a:ext cx="11870267" cy="4971415"/>
        </p:xfrm>
        <a:graphic>
          <a:graphicData uri="http://schemas.openxmlformats.org/drawingml/2006/table">
            <a:tbl>
              <a:tblPr/>
              <a:tblGrid>
                <a:gridCol w="11870267">
                  <a:extLst>
                    <a:ext uri="{9D8B030D-6E8A-4147-A177-3AD203B41FA5}">
                      <a16:colId xmlns:a16="http://schemas.microsoft.com/office/drawing/2014/main" val="2162508530"/>
                    </a:ext>
                  </a:extLst>
                </a:gridCol>
              </a:tblGrid>
              <a:tr h="437914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b="1" kern="0" spc="0" dirty="0" smtClean="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◯ </a:t>
                      </a:r>
                      <a:r>
                        <a:rPr lang="ko-KR" altLang="en-US" sz="2800" b="1" kern="0" spc="0" dirty="0">
                          <a:solidFill>
                            <a:srgbClr val="000000"/>
                          </a:solidFill>
                          <a:effectLst/>
                          <a:ea typeface="휴먼명조" panose="02010504000101010101" pitchFamily="2" charset="-127"/>
                        </a:rPr>
                        <a:t>내 용</a:t>
                      </a:r>
                      <a:endParaRPr lang="ko-KR" altLang="en-US" sz="2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2020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년 </a:t>
                      </a: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2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월 </a:t>
                      </a: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1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번 </a:t>
                      </a:r>
                      <a:r>
                        <a:rPr lang="ko-KR" altLang="en-US" sz="2800" b="1" kern="0" spc="-20" dirty="0" err="1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확진자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 발생과 신천지에 대한 구미시의 대응</a:t>
                      </a:r>
                      <a:endParaRPr lang="ko-KR" altLang="en-US" sz="28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2020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년 </a:t>
                      </a: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12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월 </a:t>
                      </a:r>
                      <a:r>
                        <a:rPr lang="en-US" altLang="ko-KR" sz="2800" b="1" kern="0" spc="-20" dirty="0" smtClean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100</a:t>
                      </a:r>
                      <a:r>
                        <a:rPr lang="ko-KR" altLang="en-US" sz="2800" b="1" kern="0" spc="-20" dirty="0" smtClean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번 </a:t>
                      </a:r>
                      <a:r>
                        <a:rPr lang="ko-KR" altLang="en-US" sz="2800" b="1" kern="0" spc="-20" dirty="0" err="1" smtClean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확진자</a:t>
                      </a:r>
                      <a:r>
                        <a:rPr lang="ko-KR" altLang="en-US" sz="2800" b="1" kern="0" spc="-20" dirty="0" smtClean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 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발생과 </a:t>
                      </a: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3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차 감염 확산에 대한 구미시의 대응</a:t>
                      </a:r>
                      <a:endParaRPr lang="ko-KR" altLang="en-US" sz="28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그리고 시민들의 반응</a:t>
                      </a:r>
                      <a:endParaRPr lang="ko-KR" altLang="en-US" sz="28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구미시 코로나 </a:t>
                      </a: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TF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팀의 활용</a:t>
                      </a:r>
                      <a:endParaRPr lang="ko-KR" altLang="en-US" sz="28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80000"/>
                        </a:lnSpc>
                        <a:spcBef>
                          <a:spcPts val="7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-"/>
                      </a:pPr>
                      <a:r>
                        <a:rPr lang="en-US" altLang="ko-KR" sz="2800" b="1" kern="0" spc="-2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>2021</a:t>
                      </a:r>
                      <a:r>
                        <a:rPr lang="ko-KR" altLang="en-US" sz="2800" b="1" kern="0" spc="-20" dirty="0">
                          <a:solidFill>
                            <a:srgbClr val="000000"/>
                          </a:solidFill>
                          <a:effectLst/>
                          <a:ea typeface="바탕" panose="02030600000101010101" pitchFamily="18" charset="-127"/>
                        </a:rPr>
                        <a:t>년 위드 코로나와 구미시의 변화</a:t>
                      </a:r>
                      <a:endParaRPr lang="ko-KR" altLang="en-US" sz="2800" b="1" kern="0" spc="-2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719386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8084" y="2242080"/>
            <a:ext cx="2350834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89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</a:t>
            </a:r>
            <a:r>
              <a:rPr lang="ko-KR" altLang="en-US" dirty="0" smtClean="0"/>
              <a:t>의 발생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dirty="0" smtClean="0"/>
              <a:t>2020</a:t>
            </a:r>
            <a:r>
              <a:rPr lang="ko-KR" altLang="en-US" sz="3600" dirty="0" smtClean="0"/>
              <a:t>년 </a:t>
            </a:r>
            <a:r>
              <a:rPr lang="en-US" altLang="ko-KR" sz="3600" dirty="0" smtClean="0"/>
              <a:t>1</a:t>
            </a:r>
            <a:r>
              <a:rPr lang="ko-KR" altLang="en-US" sz="3600" dirty="0" smtClean="0"/>
              <a:t>월 </a:t>
            </a:r>
            <a:r>
              <a:rPr lang="en-US" altLang="ko-KR" sz="3600" dirty="0" smtClean="0"/>
              <a:t>20</a:t>
            </a:r>
            <a:r>
              <a:rPr lang="ko-KR" altLang="en-US" sz="3600" dirty="0" smtClean="0"/>
              <a:t>일</a:t>
            </a:r>
            <a:r>
              <a:rPr lang="en-US" altLang="ko-KR" sz="3600" dirty="0" smtClean="0"/>
              <a:t>- </a:t>
            </a:r>
            <a:r>
              <a:rPr lang="ko-KR" altLang="en-US" sz="3600" dirty="0" smtClean="0"/>
              <a:t>국내 최초 발생</a:t>
            </a:r>
            <a:endParaRPr lang="en-US" altLang="ko-KR" sz="3600" dirty="0" smtClean="0"/>
          </a:p>
          <a:p>
            <a:pPr>
              <a:lnSpc>
                <a:spcPct val="150000"/>
              </a:lnSpc>
            </a:pPr>
            <a:r>
              <a:rPr lang="en-US" altLang="ko-KR" sz="3600" b="1" dirty="0" smtClean="0">
                <a:solidFill>
                  <a:srgbClr val="FF0000"/>
                </a:solidFill>
              </a:rPr>
              <a:t>2020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년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월 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22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일</a:t>
            </a:r>
            <a:r>
              <a:rPr lang="en-US" altLang="ko-KR" sz="3600" b="1" dirty="0" smtClean="0">
                <a:solidFill>
                  <a:srgbClr val="FF0000"/>
                </a:solidFill>
              </a:rPr>
              <a:t>-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구미시 최초 발생</a:t>
            </a:r>
            <a:endParaRPr lang="en-US" altLang="ko-KR" sz="3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3600" dirty="0" smtClean="0"/>
              <a:t>대구 신천지 발 발생</a:t>
            </a:r>
            <a:r>
              <a:rPr lang="en-US" altLang="ko-KR" sz="3600" dirty="0" smtClean="0"/>
              <a:t>- 2</a:t>
            </a:r>
            <a:r>
              <a:rPr lang="ko-KR" altLang="en-US" sz="3600" dirty="0" smtClean="0"/>
              <a:t>월 </a:t>
            </a:r>
            <a:r>
              <a:rPr lang="en-US" altLang="ko-KR" sz="3600" dirty="0" smtClean="0"/>
              <a:t>18</a:t>
            </a:r>
            <a:r>
              <a:rPr lang="ko-KR" altLang="en-US" sz="3600" dirty="0" smtClean="0"/>
              <a:t>일</a:t>
            </a:r>
            <a:endParaRPr lang="en-US" altLang="ko-KR" sz="3600" dirty="0" smtClean="0"/>
          </a:p>
          <a:p>
            <a:pPr>
              <a:lnSpc>
                <a:spcPct val="150000"/>
              </a:lnSpc>
            </a:pPr>
            <a:r>
              <a:rPr lang="ko-KR" altLang="en-US" sz="3600" dirty="0" smtClean="0">
                <a:solidFill>
                  <a:schemeClr val="accent1">
                    <a:lumMod val="75000"/>
                  </a:schemeClr>
                </a:solidFill>
              </a:rPr>
              <a:t>구미 신천지 신도 파악</a:t>
            </a:r>
            <a:r>
              <a:rPr lang="en-US" altLang="ko-KR" sz="36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ko-KR" altLang="en-US" sz="3600" dirty="0" smtClean="0">
                <a:solidFill>
                  <a:schemeClr val="accent1">
                    <a:lumMod val="75000"/>
                  </a:schemeClr>
                </a:solidFill>
              </a:rPr>
              <a:t>약 </a:t>
            </a:r>
            <a:r>
              <a:rPr lang="en-US" altLang="ko-KR" sz="3600" dirty="0" smtClean="0">
                <a:solidFill>
                  <a:schemeClr val="accent1">
                    <a:lumMod val="75000"/>
                  </a:schemeClr>
                </a:solidFill>
              </a:rPr>
              <a:t>1800</a:t>
            </a:r>
            <a:r>
              <a:rPr lang="ko-KR" altLang="en-US" sz="3600" dirty="0" smtClean="0">
                <a:solidFill>
                  <a:schemeClr val="accent1">
                    <a:lumMod val="75000"/>
                  </a:schemeClr>
                </a:solidFill>
              </a:rPr>
              <a:t>명</a:t>
            </a:r>
            <a:endParaRPr lang="ko-KR" alt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8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 </a:t>
            </a:r>
            <a:r>
              <a:rPr lang="ko-KR" altLang="en-US" dirty="0" smtClean="0"/>
              <a:t>예산 편성 현황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2020</a:t>
            </a:r>
            <a:r>
              <a:rPr lang="ko-KR" altLang="en-US" dirty="0" smtClean="0">
                <a:solidFill>
                  <a:srgbClr val="FF0000"/>
                </a:solidFill>
              </a:rPr>
              <a:t>년 편성 기준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439745"/>
              </p:ext>
            </p:extLst>
          </p:nvPr>
        </p:nvGraphicFramePr>
        <p:xfrm>
          <a:off x="623454" y="3466406"/>
          <a:ext cx="10730347" cy="2845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7880">
                  <a:extLst>
                    <a:ext uri="{9D8B030D-6E8A-4147-A177-3AD203B41FA5}">
                      <a16:colId xmlns:a16="http://schemas.microsoft.com/office/drawing/2014/main" val="505371529"/>
                    </a:ext>
                  </a:extLst>
                </a:gridCol>
                <a:gridCol w="1660801">
                  <a:extLst>
                    <a:ext uri="{9D8B030D-6E8A-4147-A177-3AD203B41FA5}">
                      <a16:colId xmlns:a16="http://schemas.microsoft.com/office/drawing/2014/main" val="2277183344"/>
                    </a:ext>
                  </a:extLst>
                </a:gridCol>
                <a:gridCol w="1660801">
                  <a:extLst>
                    <a:ext uri="{9D8B030D-6E8A-4147-A177-3AD203B41FA5}">
                      <a16:colId xmlns:a16="http://schemas.microsoft.com/office/drawing/2014/main" val="2184885743"/>
                    </a:ext>
                  </a:extLst>
                </a:gridCol>
                <a:gridCol w="2187786">
                  <a:extLst>
                    <a:ext uri="{9D8B030D-6E8A-4147-A177-3AD203B41FA5}">
                      <a16:colId xmlns:a16="http://schemas.microsoft.com/office/drawing/2014/main" val="1328602922"/>
                    </a:ext>
                  </a:extLst>
                </a:gridCol>
                <a:gridCol w="2179802">
                  <a:extLst>
                    <a:ext uri="{9D8B030D-6E8A-4147-A177-3AD203B41FA5}">
                      <a16:colId xmlns:a16="http://schemas.microsoft.com/office/drawing/2014/main" val="1676178068"/>
                    </a:ext>
                  </a:extLst>
                </a:gridCol>
                <a:gridCol w="1413277">
                  <a:extLst>
                    <a:ext uri="{9D8B030D-6E8A-4147-A177-3AD203B41FA5}">
                      <a16:colId xmlns:a16="http://schemas.microsoft.com/office/drawing/2014/main" val="3607819011"/>
                    </a:ext>
                  </a:extLst>
                </a:gridCol>
              </a:tblGrid>
              <a:tr h="8585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기초</a:t>
                      </a:r>
                      <a:endParaRPr lang="ko-KR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 err="1">
                          <a:effectLst/>
                        </a:rPr>
                        <a:t>재원별</a:t>
                      </a:r>
                      <a:r>
                        <a:rPr lang="ko-KR" altLang="en-US" sz="2400" u="none" strike="noStrike" dirty="0">
                          <a:effectLst/>
                        </a:rPr>
                        <a:t> </a:t>
                      </a:r>
                      <a:r>
                        <a:rPr lang="ko-KR" altLang="en-US" sz="2400" u="none" strike="noStrike" dirty="0" err="1">
                          <a:effectLst/>
                        </a:rPr>
                        <a:t>편성현황</a:t>
                      </a:r>
                      <a:endParaRPr lang="ko-KR" alt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28306"/>
                  </a:ext>
                </a:extLst>
              </a:tr>
              <a:tr h="11283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합계</a:t>
                      </a:r>
                      <a:endParaRPr lang="ko-KR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국비</a:t>
                      </a:r>
                      <a:endParaRPr lang="ko-KR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도비</a:t>
                      </a:r>
                      <a:endParaRPr lang="ko-KR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시비</a:t>
                      </a:r>
                      <a:br>
                        <a:rPr lang="ko-KR" altLang="en-US" sz="2400" u="none" strike="noStrike" dirty="0">
                          <a:effectLst/>
                        </a:rPr>
                      </a:br>
                      <a:r>
                        <a:rPr lang="en-US" altLang="ko-KR" sz="2400" u="none" strike="noStrike" dirty="0">
                          <a:effectLst/>
                        </a:rPr>
                        <a:t>(</a:t>
                      </a:r>
                      <a:r>
                        <a:rPr lang="ko-KR" altLang="en-US" sz="2400" u="none" strike="noStrike" dirty="0">
                          <a:effectLst/>
                        </a:rPr>
                        <a:t>지방채</a:t>
                      </a:r>
                      <a:r>
                        <a:rPr lang="en-US" altLang="ko-KR" sz="2400" u="none" strike="noStrike" dirty="0">
                          <a:effectLst/>
                        </a:rPr>
                        <a:t>, </a:t>
                      </a:r>
                      <a:r>
                        <a:rPr lang="ko-KR" altLang="en-US" sz="2400" u="none" strike="noStrike" dirty="0">
                          <a:effectLst/>
                        </a:rPr>
                        <a:t>재난기금포함</a:t>
                      </a:r>
                      <a:r>
                        <a:rPr lang="en-US" altLang="ko-KR" sz="2400" u="none" strike="noStrike" dirty="0">
                          <a:effectLst/>
                        </a:rPr>
                        <a:t>)</a:t>
                      </a:r>
                      <a:endParaRPr lang="en-US" altLang="ko-KR" sz="24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400" u="none" strike="noStrike" dirty="0">
                          <a:effectLst/>
                        </a:rPr>
                        <a:t>비고</a:t>
                      </a:r>
                      <a:endParaRPr lang="ko-KR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5539952"/>
                  </a:ext>
                </a:extLst>
              </a:tr>
              <a:tr h="8585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구미시</a:t>
                      </a:r>
                      <a:endParaRPr lang="ko-KR" altLang="en-US" sz="28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231,260 </a:t>
                      </a:r>
                      <a:endParaRPr lang="en-US" altLang="ko-KR" sz="2800" b="0" i="0" u="none" strike="noStrike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179,202 </a:t>
                      </a:r>
                      <a:endParaRPr lang="en-US" altLang="ko-KR" sz="2800" b="0" i="0" u="none" strike="noStrike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14,204 </a:t>
                      </a:r>
                      <a:endParaRPr lang="en-US" altLang="ko-KR" sz="2800" b="0" i="0" u="none" strike="noStrike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8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37,854 </a:t>
                      </a:r>
                      <a:endParaRPr lang="en-US" altLang="ko-KR" sz="2800" b="0" i="0" u="none" strike="noStrike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u="none" strike="noStrike" dirty="0">
                          <a:effectLst/>
                        </a:rPr>
                        <a:t>　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3638267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9873096" y="2821551"/>
            <a:ext cx="16954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solidFill>
                  <a:srgbClr val="000000"/>
                </a:solidFill>
                <a:latin typeface="맑은 고딕" panose="020B0503020000020004" pitchFamily="50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</a:rPr>
              <a:t>단위</a:t>
            </a:r>
            <a:r>
              <a:rPr lang="en-US" altLang="ko-KR" dirty="0">
                <a:solidFill>
                  <a:srgbClr val="000000"/>
                </a:solidFill>
                <a:latin typeface="맑은 고딕" panose="020B0503020000020004" pitchFamily="50" charset="-127"/>
              </a:rPr>
              <a:t>: </a:t>
            </a:r>
            <a:r>
              <a:rPr lang="ko-KR" altLang="en-US" dirty="0">
                <a:solidFill>
                  <a:srgbClr val="000000"/>
                </a:solidFill>
                <a:latin typeface="맑은 고딕" panose="020B0503020000020004" pitchFamily="50" charset="-127"/>
              </a:rPr>
              <a:t>백만원</a:t>
            </a:r>
            <a:r>
              <a:rPr lang="en-US" altLang="ko-KR" dirty="0">
                <a:solidFill>
                  <a:srgbClr val="000000"/>
                </a:solidFill>
                <a:latin typeface="맑은 고딕" panose="020B0503020000020004" pitchFamily="50" charset="-127"/>
              </a:rPr>
              <a:t>)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889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</a:t>
            </a:r>
            <a:r>
              <a:rPr lang="ko-KR" altLang="en-US" dirty="0" smtClean="0"/>
              <a:t> 복지 정책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6458" y="1388224"/>
            <a:ext cx="11172306" cy="5469775"/>
          </a:xfrm>
        </p:spPr>
        <p:txBody>
          <a:bodyPr>
            <a:normAutofit fontScale="92500" lnSpcReduction="10000"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b="1" dirty="0"/>
              <a:t>❖ </a:t>
            </a:r>
            <a:r>
              <a:rPr lang="ko-KR" altLang="en-US" sz="3200" b="1" dirty="0"/>
              <a:t>코로나</a:t>
            </a:r>
            <a:r>
              <a:rPr lang="en-US" altLang="ko-KR" sz="3200" b="1" dirty="0"/>
              <a:t>19 </a:t>
            </a:r>
            <a:r>
              <a:rPr lang="ko-KR" altLang="en-US" sz="3200" b="1" dirty="0"/>
              <a:t>입원</a:t>
            </a:r>
            <a:r>
              <a:rPr lang="en-US" altLang="ko-KR" sz="3200" b="1" dirty="0"/>
              <a:t>·</a:t>
            </a:r>
            <a:r>
              <a:rPr lang="ko-KR" altLang="en-US" sz="3200" b="1" dirty="0" err="1"/>
              <a:t>자가격리자</a:t>
            </a:r>
            <a:r>
              <a:rPr lang="ko-KR" altLang="en-US" sz="3200" b="1" dirty="0"/>
              <a:t> </a:t>
            </a:r>
            <a:r>
              <a:rPr lang="ko-KR" altLang="en-US" sz="3200" b="1" dirty="0" err="1"/>
              <a:t>생활지원비</a:t>
            </a:r>
            <a:endParaRPr lang="ko-KR" altLang="en-US" sz="3200" b="1" dirty="0"/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코로나</a:t>
            </a:r>
            <a:r>
              <a:rPr lang="en-US" altLang="ko-KR" sz="3200" b="1" dirty="0"/>
              <a:t>19 </a:t>
            </a:r>
            <a:r>
              <a:rPr lang="ko-KR" altLang="en-US" sz="3200" b="1" dirty="0" err="1"/>
              <a:t>자가격리자</a:t>
            </a:r>
            <a:r>
              <a:rPr lang="ko-KR" altLang="en-US" sz="3200" b="1" dirty="0"/>
              <a:t> 생필품 지급</a:t>
            </a:r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입원</a:t>
            </a:r>
            <a:r>
              <a:rPr lang="en-US" altLang="ko-KR" sz="3200" b="1" dirty="0"/>
              <a:t>·</a:t>
            </a:r>
            <a:r>
              <a:rPr lang="ko-KR" altLang="en-US" sz="3200" b="1" dirty="0" err="1"/>
              <a:t>자가격리자</a:t>
            </a:r>
            <a:r>
              <a:rPr lang="ko-KR" altLang="en-US" sz="3200" b="1" dirty="0"/>
              <a:t> 주거비 지원</a:t>
            </a:r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</a:t>
            </a:r>
            <a:r>
              <a:rPr lang="ko-KR" altLang="en-US" sz="3200" b="1" dirty="0">
                <a:solidFill>
                  <a:srgbClr val="FF0000"/>
                </a:solidFill>
              </a:rPr>
              <a:t>사회복지시설 예방적 </a:t>
            </a:r>
            <a:r>
              <a:rPr lang="ko-KR" altLang="en-US" sz="3200" b="1" dirty="0" err="1">
                <a:solidFill>
                  <a:srgbClr val="FF0000"/>
                </a:solidFill>
              </a:rPr>
              <a:t>코호트</a:t>
            </a:r>
            <a:r>
              <a:rPr lang="ko-KR" altLang="en-US" sz="3200" b="1" dirty="0">
                <a:solidFill>
                  <a:srgbClr val="FF0000"/>
                </a:solidFill>
              </a:rPr>
              <a:t> 격리 및 </a:t>
            </a:r>
            <a:r>
              <a:rPr lang="ko-KR" altLang="en-US" sz="3200" b="1" dirty="0" err="1">
                <a:solidFill>
                  <a:srgbClr val="FF0000"/>
                </a:solidFill>
              </a:rPr>
              <a:t>관리전담반</a:t>
            </a:r>
            <a:r>
              <a:rPr lang="ko-KR" altLang="en-US" sz="3200" b="1" dirty="0">
                <a:solidFill>
                  <a:srgbClr val="FF0000"/>
                </a:solidFill>
              </a:rPr>
              <a:t> 운영</a:t>
            </a:r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사회복지시설 방역소독 실시</a:t>
            </a:r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코로나</a:t>
            </a:r>
            <a:r>
              <a:rPr lang="en-US" altLang="ko-KR" sz="3200" b="1" dirty="0"/>
              <a:t>19 </a:t>
            </a:r>
            <a:r>
              <a:rPr lang="ko-KR" altLang="en-US" sz="3200" b="1" dirty="0"/>
              <a:t>피해 위기가구 성금</a:t>
            </a:r>
            <a:r>
              <a:rPr lang="en-US" altLang="ko-KR" sz="3200" b="1" dirty="0"/>
              <a:t>·</a:t>
            </a:r>
            <a:r>
              <a:rPr lang="ko-KR" altLang="en-US" sz="3200" b="1" dirty="0"/>
              <a:t>품 </a:t>
            </a:r>
            <a:r>
              <a:rPr lang="ko-KR" altLang="en-US" sz="3200" b="1" dirty="0" err="1"/>
              <a:t>지원연계</a:t>
            </a:r>
            <a:endParaRPr lang="ko-KR" altLang="en-US" sz="3200" b="1" dirty="0"/>
          </a:p>
          <a:p>
            <a:pPr fontAlgn="base">
              <a:lnSpc>
                <a:spcPct val="150000"/>
              </a:lnSpc>
            </a:pPr>
            <a:r>
              <a:rPr lang="ko-KR" altLang="en-US" sz="3200" b="1" dirty="0"/>
              <a:t>❖ 코로나</a:t>
            </a:r>
            <a:r>
              <a:rPr lang="en-US" altLang="ko-KR" sz="3200" b="1" dirty="0"/>
              <a:t>19 </a:t>
            </a:r>
            <a:r>
              <a:rPr lang="ko-KR" altLang="en-US" sz="3200" b="1" dirty="0"/>
              <a:t>위기가구 생활지원</a:t>
            </a:r>
            <a:endParaRPr lang="ko-KR" altLang="en-US" sz="32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63617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</a:t>
            </a:r>
            <a:r>
              <a:rPr lang="ko-KR" altLang="en-US" dirty="0" smtClean="0"/>
              <a:t>의 전국적 </a:t>
            </a:r>
            <a:r>
              <a:rPr lang="en-US" altLang="ko-KR" dirty="0" smtClean="0"/>
              <a:t>3</a:t>
            </a:r>
            <a:r>
              <a:rPr lang="ko-KR" altLang="en-US" dirty="0" smtClean="0"/>
              <a:t>차 확산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50000"/>
              </a:lnSpc>
            </a:pPr>
            <a:r>
              <a:rPr lang="en-US" altLang="ko-KR" b="1" dirty="0" smtClean="0">
                <a:solidFill>
                  <a:srgbClr val="0070C0"/>
                </a:solidFill>
              </a:rPr>
              <a:t>2020</a:t>
            </a:r>
            <a:r>
              <a:rPr lang="ko-KR" altLang="en-US" b="1" dirty="0" smtClean="0">
                <a:solidFill>
                  <a:srgbClr val="0070C0"/>
                </a:solidFill>
              </a:rPr>
              <a:t>년 </a:t>
            </a:r>
            <a:r>
              <a:rPr lang="en-US" altLang="ko-KR" b="1" dirty="0" smtClean="0">
                <a:solidFill>
                  <a:srgbClr val="0070C0"/>
                </a:solidFill>
              </a:rPr>
              <a:t>12</a:t>
            </a:r>
            <a:r>
              <a:rPr lang="ko-KR" altLang="en-US" b="1" dirty="0" smtClean="0">
                <a:solidFill>
                  <a:srgbClr val="0070C0"/>
                </a:solidFill>
              </a:rPr>
              <a:t>월 </a:t>
            </a:r>
            <a:r>
              <a:rPr lang="en-US" altLang="ko-KR" b="1" dirty="0" smtClean="0">
                <a:solidFill>
                  <a:srgbClr val="0070C0"/>
                </a:solidFill>
              </a:rPr>
              <a:t>9</a:t>
            </a:r>
            <a:r>
              <a:rPr lang="ko-KR" altLang="en-US" b="1" dirty="0" smtClean="0">
                <a:solidFill>
                  <a:srgbClr val="0070C0"/>
                </a:solidFill>
              </a:rPr>
              <a:t>일 </a:t>
            </a:r>
            <a:r>
              <a:rPr lang="en-US" altLang="ko-KR" b="1" dirty="0" smtClean="0">
                <a:solidFill>
                  <a:srgbClr val="0070C0"/>
                </a:solidFill>
              </a:rPr>
              <a:t>– </a:t>
            </a:r>
            <a:r>
              <a:rPr lang="ko-KR" altLang="en-US" b="1" dirty="0" smtClean="0">
                <a:solidFill>
                  <a:srgbClr val="0070C0"/>
                </a:solidFill>
              </a:rPr>
              <a:t>구미시 </a:t>
            </a:r>
            <a:r>
              <a:rPr lang="en-US" altLang="ko-KR" b="1" dirty="0" smtClean="0">
                <a:solidFill>
                  <a:srgbClr val="0070C0"/>
                </a:solidFill>
              </a:rPr>
              <a:t>101</a:t>
            </a:r>
            <a:r>
              <a:rPr lang="ko-KR" altLang="en-US" b="1" dirty="0" smtClean="0">
                <a:solidFill>
                  <a:srgbClr val="0070C0"/>
                </a:solidFill>
              </a:rPr>
              <a:t>번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확진자</a:t>
            </a:r>
            <a:r>
              <a:rPr lang="ko-KR" altLang="en-US" b="1" dirty="0" smtClean="0">
                <a:solidFill>
                  <a:srgbClr val="0070C0"/>
                </a:solidFill>
              </a:rPr>
              <a:t> 발생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dirty="0" smtClean="0"/>
              <a:t>BTJ </a:t>
            </a:r>
            <a:r>
              <a:rPr lang="ko-KR" altLang="en-US" dirty="0" err="1" smtClean="0"/>
              <a:t>열방센터</a:t>
            </a:r>
            <a:r>
              <a:rPr lang="ko-KR" altLang="en-US" dirty="0" smtClean="0"/>
              <a:t> 관련 </a:t>
            </a:r>
            <a:r>
              <a:rPr lang="ko-KR" altLang="en-US" dirty="0" err="1" smtClean="0"/>
              <a:t>교회발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확진자</a:t>
            </a:r>
            <a:r>
              <a:rPr lang="en-US" altLang="ko-KR" dirty="0" smtClean="0"/>
              <a:t>------&gt; </a:t>
            </a:r>
            <a:r>
              <a:rPr lang="ko-KR" altLang="en-US" b="1" dirty="0" smtClean="0">
                <a:solidFill>
                  <a:srgbClr val="FF0000"/>
                </a:solidFill>
              </a:rPr>
              <a:t>지역 감염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재확산</a:t>
            </a:r>
            <a:endParaRPr lang="en-US" altLang="ko-KR" b="1" dirty="0">
              <a:solidFill>
                <a:srgbClr val="FF0000"/>
              </a:solidFill>
            </a:endParaRPr>
          </a:p>
          <a:p>
            <a:pPr>
              <a:lnSpc>
                <a:spcPct val="250000"/>
              </a:lnSpc>
            </a:pPr>
            <a:r>
              <a:rPr lang="en-US" altLang="ko-KR" dirty="0" smtClean="0"/>
              <a:t>2021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27</a:t>
            </a:r>
            <a:r>
              <a:rPr lang="ko-KR" altLang="en-US" dirty="0" smtClean="0"/>
              <a:t>일 기준</a:t>
            </a:r>
            <a:r>
              <a:rPr lang="en-US" altLang="ko-KR" dirty="0" smtClean="0"/>
              <a:t>- </a:t>
            </a:r>
            <a:r>
              <a:rPr lang="ko-KR" altLang="en-US" dirty="0" smtClean="0"/>
              <a:t>구미시 </a:t>
            </a:r>
            <a:r>
              <a:rPr lang="en-US" altLang="ko-KR" dirty="0" smtClean="0">
                <a:solidFill>
                  <a:srgbClr val="FF0000"/>
                </a:solidFill>
              </a:rPr>
              <a:t>357</a:t>
            </a:r>
            <a:r>
              <a:rPr lang="ko-KR" altLang="en-US" dirty="0" smtClean="0">
                <a:solidFill>
                  <a:srgbClr val="FF0000"/>
                </a:solidFill>
              </a:rPr>
              <a:t>번</a:t>
            </a:r>
            <a:r>
              <a:rPr lang="ko-KR" altLang="en-US" dirty="0" smtClean="0"/>
              <a:t> 확진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3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1" cy="1325563"/>
          </a:xfrm>
        </p:spPr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</a:t>
            </a:r>
            <a:r>
              <a:rPr lang="ko-KR" altLang="en-US" dirty="0" smtClean="0"/>
              <a:t>의 구미시 현황</a:t>
            </a:r>
            <a:r>
              <a:rPr lang="en-US" altLang="ko-KR" dirty="0" smtClean="0"/>
              <a:t>(1.24 </a:t>
            </a:r>
            <a:r>
              <a:rPr lang="ko-KR" altLang="en-US" dirty="0" smtClean="0"/>
              <a:t>기준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66257" y="2980892"/>
            <a:ext cx="15758462" cy="4796936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28057" y="1471353"/>
            <a:ext cx="18270680" cy="467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07574552" descr="EMB0000246028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33" y="1549400"/>
            <a:ext cx="9812867" cy="520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00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27" y="365125"/>
            <a:ext cx="11853949" cy="1325563"/>
          </a:xfrm>
        </p:spPr>
        <p:txBody>
          <a:bodyPr/>
          <a:lstStyle/>
          <a:p>
            <a:r>
              <a:rPr lang="ko-KR" altLang="en-US" dirty="0" smtClean="0"/>
              <a:t>코로나</a:t>
            </a:r>
            <a:r>
              <a:rPr lang="en-US" altLang="ko-KR" dirty="0" smtClean="0"/>
              <a:t>-19 3</a:t>
            </a:r>
            <a:r>
              <a:rPr lang="ko-KR" altLang="en-US" dirty="0" smtClean="0"/>
              <a:t>차 확산</a:t>
            </a:r>
            <a:r>
              <a:rPr lang="en-US" altLang="ko-KR" dirty="0" smtClean="0"/>
              <a:t>: </a:t>
            </a:r>
            <a:r>
              <a:rPr lang="ko-KR" altLang="en-US" dirty="0" smtClean="0"/>
              <a:t>구미시 행정에 대한 비판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626651"/>
              </p:ext>
            </p:extLst>
          </p:nvPr>
        </p:nvGraphicFramePr>
        <p:xfrm>
          <a:off x="1263967" y="1414877"/>
          <a:ext cx="8719618" cy="747014"/>
        </p:xfrm>
        <a:graphic>
          <a:graphicData uri="http://schemas.openxmlformats.org/drawingml/2006/table">
            <a:tbl>
              <a:tblPr/>
              <a:tblGrid>
                <a:gridCol w="8719618">
                  <a:extLst>
                    <a:ext uri="{9D8B030D-6E8A-4147-A177-3AD203B41FA5}">
                      <a16:colId xmlns:a16="http://schemas.microsoft.com/office/drawing/2014/main" val="1396493159"/>
                    </a:ext>
                  </a:extLst>
                </a:gridCol>
              </a:tblGrid>
              <a:tr h="74701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800" kern="0" spc="0" dirty="0" smtClean="0">
                          <a:solidFill>
                            <a:srgbClr val="000000"/>
                          </a:solidFill>
                          <a:effectLst/>
                          <a:ea typeface="HY헤드라인M" panose="02030600000101010101" pitchFamily="18" charset="-127"/>
                        </a:rPr>
                        <a:t>확진 환자의 이동경로 등 정보공개 지침</a:t>
                      </a:r>
                      <a:r>
                        <a:rPr lang="en-US" altLang="ko-KR" sz="28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</a:rPr>
                        <a:t>(1</a:t>
                      </a:r>
                      <a:r>
                        <a:rPr lang="ko-KR" altLang="en-US" sz="2800" kern="0" spc="0" dirty="0" smtClean="0">
                          <a:solidFill>
                            <a:srgbClr val="000000"/>
                          </a:solidFill>
                          <a:effectLst/>
                          <a:ea typeface="HY헤드라인M" panose="02030600000101010101" pitchFamily="18" charset="-127"/>
                        </a:rPr>
                        <a:t>판</a:t>
                      </a:r>
                      <a:r>
                        <a:rPr lang="en-US" altLang="ko-KR" sz="280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</a:rPr>
                        <a:t>)</a:t>
                      </a:r>
                      <a:endParaRPr lang="ko-KR" altLang="en-US" sz="2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94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61409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373594" y="-1627817"/>
            <a:ext cx="202491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체" panose="020B0609000101010101" pitchFamily="49" charset="-127"/>
              </a:rPr>
              <a:t>  </a:t>
            </a:r>
            <a:endParaRPr kumimoji="0" lang="en-US" altLang="ko-K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굴림체" panose="020B0609000101010101" pitchFamily="49" charset="-127"/>
              </a:rPr>
              <a:t>                   </a:t>
            </a:r>
            <a:r>
              <a:rPr kumimoji="0" lang="en-US" altLang="ko-KR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컴바탕" panose="02030600000101010101" pitchFamily="18" charset="2"/>
                <a:ea typeface="한컴바탕" panose="02030600000101010101" pitchFamily="18" charset="2"/>
                <a:cs typeface="한컴바탕" panose="02030600000101010101" pitchFamily="18" charset="2"/>
              </a:rPr>
              <a:t> </a:t>
            </a:r>
            <a:endParaRPr kumimoji="0" lang="en-US" altLang="ko-K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791498" y="2340330"/>
            <a:ext cx="4862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"/>
              </a:rPr>
              <a:t>&lt;</a:t>
            </a:r>
            <a:r>
              <a:rPr lang="ko-KR" altLang="en-US" dirty="0" err="1">
                <a:solidFill>
                  <a:srgbClr val="000000"/>
                </a:solidFill>
                <a:ea typeface="휴먼명조" panose="02010504000101010101" pitchFamily="2" charset="-127"/>
              </a:rPr>
              <a:t>중앙방역대책본부환자관리팀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"/>
              </a:rPr>
              <a:t>, </a:t>
            </a:r>
            <a:r>
              <a:rPr lang="en-US" altLang="ko-KR" dirty="0">
                <a:solidFill>
                  <a:srgbClr val="000000"/>
                </a:solidFill>
                <a:latin typeface="휴먼명조" panose="02010504000101010101" pitchFamily="2" charset="-127"/>
              </a:rPr>
              <a:t>’</a:t>
            </a:r>
            <a:r>
              <a:rPr kumimoji="0" lang="en-US" altLang="ko-KR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CI"/>
              </a:rPr>
              <a:t>20.10.7&gt;</a:t>
            </a:r>
            <a:endParaRPr kumimoji="0" lang="en-US" altLang="ko-K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38780" y="2740440"/>
            <a:ext cx="10207597" cy="4450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indent="-152400" algn="just" fontAlgn="base">
              <a:lnSpc>
                <a:spcPct val="160000"/>
              </a:lnSpc>
            </a:pPr>
            <a:r>
              <a:rPr lang="en-US" altLang="ko-KR" sz="2400" kern="0" spc="0" dirty="0" smtClean="0">
                <a:solidFill>
                  <a:srgbClr val="000000"/>
                </a:solidFill>
                <a:effectLst/>
                <a:ea typeface="HY헤드라인M" panose="02030600000101010101" pitchFamily="18" charset="-127"/>
              </a:rPr>
              <a:t>**</a:t>
            </a:r>
            <a:r>
              <a:rPr lang="ko-KR" altLang="en-US" sz="2400" kern="0" spc="0" dirty="0" smtClean="0">
                <a:solidFill>
                  <a:srgbClr val="000000"/>
                </a:solidFill>
                <a:effectLst/>
                <a:ea typeface="HY헤드라인M" panose="02030600000101010101" pitchFamily="18" charset="-127"/>
              </a:rPr>
              <a:t>관련법령</a:t>
            </a:r>
            <a:endParaRPr lang="ko-KR" altLang="en-US" sz="2400" kern="0" spc="0" dirty="0" smtClean="0">
              <a:solidFill>
                <a:srgbClr val="000000"/>
              </a:solidFill>
              <a:effectLst/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b="1" kern="0" dirty="0" smtClean="0">
                <a:solidFill>
                  <a:srgbClr val="000000"/>
                </a:solidFill>
                <a:ea typeface="돋움" panose="020B0600000101010101" pitchFamily="50" charset="-127"/>
              </a:rPr>
              <a:t>1.</a:t>
            </a:r>
            <a:r>
              <a:rPr lang="ko-KR" altLang="en-US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</a:t>
            </a:r>
            <a:r>
              <a:rPr lang="ko-KR" altLang="en-US" b="1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감염병의</a:t>
            </a: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예방 및 관리에 관한 법률」</a:t>
            </a:r>
            <a:r>
              <a:rPr lang="en-US" altLang="ko-KR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약칭</a:t>
            </a:r>
            <a:r>
              <a:rPr lang="en-US" altLang="ko-KR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감염병예방법</a:t>
            </a:r>
            <a:r>
              <a:rPr lang="en-US" altLang="ko-KR" b="1" kern="0" dirty="0" smtClean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fontAlgn="base"/>
            <a:endParaRPr lang="ko-KR" altLang="en-US" b="1" dirty="0"/>
          </a:p>
          <a:p>
            <a:pPr fontAlgn="base"/>
            <a:r>
              <a:rPr lang="en-US" altLang="ko-KR" b="1" dirty="0" smtClean="0"/>
              <a:t>2. </a:t>
            </a:r>
            <a:r>
              <a:rPr lang="ko-KR" altLang="en-US" b="1" dirty="0" smtClean="0"/>
              <a:t>「</a:t>
            </a:r>
            <a:r>
              <a:rPr lang="ko-KR" altLang="en-US" b="1" dirty="0"/>
              <a:t>개인정보 보호법</a:t>
            </a:r>
            <a:r>
              <a:rPr lang="ko-KR" altLang="en-US" b="1" dirty="0" smtClean="0"/>
              <a:t>」</a:t>
            </a:r>
            <a:endParaRPr lang="en-US" altLang="ko-KR" b="1" dirty="0" smtClean="0"/>
          </a:p>
          <a:p>
            <a:pPr fontAlgn="base"/>
            <a:endParaRPr lang="en-US" altLang="ko-KR" b="1" kern="0" dirty="0">
              <a:solidFill>
                <a:srgbClr val="000000"/>
              </a:solidFill>
              <a:latin typeface="돋움" panose="020B0600000101010101" pitchFamily="50" charset="-127"/>
            </a:endParaRPr>
          </a:p>
          <a:p>
            <a:pPr fontAlgn="base"/>
            <a:r>
              <a:rPr lang="en-US" altLang="ko-KR" b="1" kern="0" dirty="0" smtClean="0">
                <a:solidFill>
                  <a:srgbClr val="000000"/>
                </a:solidFill>
                <a:latin typeface="돋움" panose="020B0600000101010101" pitchFamily="50" charset="-127"/>
              </a:rPr>
              <a:t>3. </a:t>
            </a:r>
            <a:r>
              <a:rPr lang="ko-KR" altLang="en-US" b="1" dirty="0"/>
              <a:t>「장애인</a:t>
            </a:r>
            <a:r>
              <a:rPr lang="en-US" altLang="ko-KR" b="1" dirty="0"/>
              <a:t>·</a:t>
            </a:r>
            <a:r>
              <a:rPr lang="ko-KR" altLang="en-US" b="1" dirty="0"/>
              <a:t>노인</a:t>
            </a:r>
            <a:r>
              <a:rPr lang="en-US" altLang="ko-KR" b="1" dirty="0"/>
              <a:t>·</a:t>
            </a:r>
            <a:r>
              <a:rPr lang="ko-KR" altLang="en-US" b="1" dirty="0"/>
              <a:t>임산부 등의 편의증진 보장에 관한 법률」</a:t>
            </a:r>
          </a:p>
          <a:p>
            <a:pPr fontAlgn="base"/>
            <a:endParaRPr lang="en-US" altLang="ko-KR" kern="0" dirty="0" smtClean="0">
              <a:solidFill>
                <a:srgbClr val="000000"/>
              </a:solidFill>
              <a:latin typeface="돋움" panose="020B0600000101010101" pitchFamily="50" charset="-127"/>
            </a:endParaRPr>
          </a:p>
          <a:p>
            <a:pPr fontAlgn="base">
              <a:lnSpc>
                <a:spcPct val="200000"/>
              </a:lnSpc>
            </a:pPr>
            <a:r>
              <a:rPr lang="ko-KR" altLang="en-US" b="1" dirty="0"/>
              <a:t>○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개인정보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/>
              <a:t> 성별</a:t>
            </a:r>
            <a:r>
              <a:rPr lang="en-US" altLang="ko-KR" b="1" dirty="0"/>
              <a:t>, </a:t>
            </a:r>
            <a:r>
              <a:rPr lang="ko-KR" altLang="en-US" b="1" dirty="0"/>
              <a:t>연령</a:t>
            </a:r>
            <a:r>
              <a:rPr lang="en-US" altLang="ko-KR" b="1" dirty="0"/>
              <a:t>, </a:t>
            </a:r>
            <a:r>
              <a:rPr lang="ko-KR" altLang="en-US" b="1" dirty="0"/>
              <a:t>국적</a:t>
            </a:r>
            <a:r>
              <a:rPr lang="en-US" altLang="ko-KR" b="1" dirty="0"/>
              <a:t>, </a:t>
            </a:r>
            <a:r>
              <a:rPr lang="ko-KR" altLang="en-US" b="1" dirty="0"/>
              <a:t>거주지* </a:t>
            </a:r>
            <a:r>
              <a:rPr lang="ko-KR" altLang="en-US" b="1" dirty="0" err="1"/>
              <a:t>및직장명</a:t>
            </a:r>
            <a:r>
              <a:rPr lang="ko-KR" altLang="en-US" b="1" dirty="0"/>
              <a:t>** </a:t>
            </a:r>
            <a:r>
              <a:rPr lang="ko-KR" altLang="en-US" b="1" dirty="0" err="1"/>
              <a:t>등개인을</a:t>
            </a:r>
            <a:r>
              <a:rPr lang="ko-KR" altLang="en-US" b="1" dirty="0"/>
              <a:t> 특정하는 정보를 </a:t>
            </a:r>
            <a:r>
              <a:rPr lang="ko-KR" altLang="en-US" b="1" dirty="0" err="1"/>
              <a:t>공개하지않음</a:t>
            </a:r>
            <a:endParaRPr lang="ko-KR" altLang="en-US" b="1" dirty="0"/>
          </a:p>
          <a:p>
            <a:pPr fontAlgn="base">
              <a:lnSpc>
                <a:spcPct val="200000"/>
              </a:lnSpc>
            </a:pPr>
            <a:r>
              <a:rPr lang="ko-KR" altLang="en-US" b="1" dirty="0"/>
              <a:t>    </a:t>
            </a:r>
            <a:r>
              <a:rPr lang="ko-KR" altLang="en-US" b="1" dirty="0">
                <a:solidFill>
                  <a:srgbClr val="FF0000"/>
                </a:solidFill>
              </a:rPr>
              <a:t>* </a:t>
            </a:r>
            <a:r>
              <a:rPr lang="ko-KR" altLang="en-US" b="1" u="sng" dirty="0">
                <a:solidFill>
                  <a:srgbClr val="FF0000"/>
                </a:solidFill>
              </a:rPr>
              <a:t>읍</a:t>
            </a:r>
            <a:r>
              <a:rPr lang="en-US" altLang="ko-KR" b="1" u="sng" dirty="0">
                <a:solidFill>
                  <a:srgbClr val="FF0000"/>
                </a:solidFill>
              </a:rPr>
              <a:t>·</a:t>
            </a:r>
            <a:r>
              <a:rPr lang="ko-KR" altLang="en-US" b="1" u="sng" dirty="0">
                <a:solidFill>
                  <a:srgbClr val="FF0000"/>
                </a:solidFill>
              </a:rPr>
              <a:t>면</a:t>
            </a:r>
            <a:r>
              <a:rPr lang="en-US" altLang="ko-KR" b="1" u="sng" dirty="0">
                <a:solidFill>
                  <a:srgbClr val="FF0000"/>
                </a:solidFill>
              </a:rPr>
              <a:t>·</a:t>
            </a:r>
            <a:r>
              <a:rPr lang="ko-KR" altLang="en-US" b="1" u="sng" dirty="0">
                <a:solidFill>
                  <a:srgbClr val="FF0000"/>
                </a:solidFill>
              </a:rPr>
              <a:t>동 단위 이하 정보는 공개하지 않음</a:t>
            </a:r>
            <a:endParaRPr lang="ko-KR" altLang="en-US" b="1" dirty="0">
              <a:solidFill>
                <a:srgbClr val="FF0000"/>
              </a:solidFill>
            </a:endParaRPr>
          </a:p>
          <a:p>
            <a:pPr fontAlgn="base">
              <a:lnSpc>
                <a:spcPct val="200000"/>
              </a:lnSpc>
            </a:pPr>
            <a:r>
              <a:rPr lang="ko-KR" altLang="en-US" dirty="0"/>
              <a:t>    ** 단</a:t>
            </a:r>
            <a:r>
              <a:rPr lang="en-US" altLang="ko-KR" dirty="0"/>
              <a:t>, </a:t>
            </a:r>
            <a:r>
              <a:rPr lang="ko-KR" altLang="en-US" dirty="0"/>
              <a:t>직장명은 직장에서 불특정 다수에게 전파시켰을 우려가 있는 경우 공개할 수 있음</a:t>
            </a:r>
          </a:p>
          <a:p>
            <a:pPr fontAlgn="base"/>
            <a:r>
              <a:rPr lang="ko-KR" altLang="en-US" kern="0" dirty="0">
                <a:solidFill>
                  <a:srgbClr val="000000"/>
                </a:solidFill>
                <a:latin typeface="돋움" panose="020B0600000101010101" pitchFamily="50" charset="-127"/>
              </a:rPr>
              <a:t> </a:t>
            </a:r>
            <a:endParaRPr lang="ko-KR" altLang="en-US" sz="1200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4188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7324" y="365125"/>
            <a:ext cx="10946476" cy="1325563"/>
          </a:xfrm>
        </p:spPr>
        <p:txBody>
          <a:bodyPr/>
          <a:lstStyle/>
          <a:p>
            <a:r>
              <a:rPr lang="ko-KR" altLang="en-US" dirty="0" smtClean="0"/>
              <a:t>코로나</a:t>
            </a:r>
            <a:r>
              <a:rPr lang="en-US" altLang="ko-KR" dirty="0" smtClean="0"/>
              <a:t>-19. 3</a:t>
            </a:r>
            <a:r>
              <a:rPr lang="ko-KR" altLang="en-US" dirty="0" smtClean="0"/>
              <a:t>차 확산</a:t>
            </a:r>
            <a:r>
              <a:rPr lang="en-US" altLang="ko-KR" dirty="0" smtClean="0"/>
              <a:t>: </a:t>
            </a:r>
            <a:r>
              <a:rPr lang="ko-KR" altLang="en-US" dirty="0" smtClean="0"/>
              <a:t>구미시 행정의 문제점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623" y="1825625"/>
            <a:ext cx="5496754" cy="435133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301" y="6311900"/>
            <a:ext cx="6321397" cy="5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00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코로나</a:t>
            </a:r>
            <a:r>
              <a:rPr lang="en-US" altLang="ko-KR" dirty="0" smtClean="0"/>
              <a:t>-19: </a:t>
            </a:r>
            <a:r>
              <a:rPr lang="ko-KR" altLang="en-US" dirty="0" smtClean="0"/>
              <a:t>구미시 코로나</a:t>
            </a:r>
            <a:r>
              <a:rPr lang="en-US" altLang="ko-KR" dirty="0" smtClean="0"/>
              <a:t> TF</a:t>
            </a:r>
            <a:r>
              <a:rPr lang="ko-KR" altLang="en-US" dirty="0" smtClean="0"/>
              <a:t>팀 운영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370" y="1964589"/>
            <a:ext cx="9055851" cy="140206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256" y="3528752"/>
            <a:ext cx="6808122" cy="278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7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-19 3</a:t>
            </a:r>
            <a:r>
              <a:rPr lang="ko-KR" altLang="en-US" dirty="0" smtClean="0"/>
              <a:t>차 </a:t>
            </a:r>
            <a:r>
              <a:rPr lang="ko-KR" altLang="en-US" dirty="0" err="1" smtClean="0"/>
              <a:t>재난지원금</a:t>
            </a:r>
            <a:r>
              <a:rPr lang="ko-KR" altLang="en-US" dirty="0" smtClean="0"/>
              <a:t> 지급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4731" y="1690688"/>
            <a:ext cx="4704167" cy="476110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131" y="4480733"/>
            <a:ext cx="5064686" cy="237726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31" y="1690688"/>
            <a:ext cx="5064686" cy="288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1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0821" y="365125"/>
            <a:ext cx="11563003" cy="1325563"/>
          </a:xfrm>
        </p:spPr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-19: </a:t>
            </a:r>
            <a:r>
              <a:rPr lang="ko-KR" altLang="en-US" dirty="0" smtClean="0"/>
              <a:t>소상공인 피해 직접 보상 논의</a:t>
            </a:r>
            <a:endParaRPr lang="ko-KR" altLang="en-US" dirty="0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9835" y="1820587"/>
            <a:ext cx="10063360" cy="489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9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 </a:t>
            </a:r>
            <a:r>
              <a:rPr lang="ko-KR" altLang="en-US" dirty="0" smtClean="0"/>
              <a:t>백신접종추진단 구성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altLang="ko-KR" sz="3200" b="1" dirty="0" smtClean="0">
                <a:solidFill>
                  <a:srgbClr val="FF0000"/>
                </a:solidFill>
              </a:rPr>
              <a:t>**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코로나</a:t>
            </a:r>
            <a:r>
              <a:rPr lang="en-US" altLang="ko-KR" sz="3200" b="1" dirty="0" smtClean="0">
                <a:solidFill>
                  <a:srgbClr val="FF0000"/>
                </a:solidFill>
              </a:rPr>
              <a:t>-19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백신접종추진단 구성</a:t>
            </a:r>
            <a:endParaRPr lang="en-US" altLang="ko-KR" sz="3200" b="1" dirty="0" smtClean="0">
              <a:solidFill>
                <a:srgbClr val="FF0000"/>
              </a:solidFill>
              <a:effectLst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altLang="ko-KR" dirty="0" smtClean="0">
                <a:effectLst/>
              </a:rPr>
              <a:t>- </a:t>
            </a:r>
            <a:r>
              <a:rPr lang="ko-KR" altLang="en-US" dirty="0" smtClean="0">
                <a:effectLst/>
              </a:rPr>
              <a:t>구미지역 의사</a:t>
            </a:r>
            <a:r>
              <a:rPr lang="en-US" altLang="ko-KR" dirty="0" smtClean="0">
                <a:effectLst/>
              </a:rPr>
              <a:t>·</a:t>
            </a:r>
            <a:r>
              <a:rPr lang="ko-KR" altLang="en-US" dirty="0" smtClean="0">
                <a:effectLst/>
              </a:rPr>
              <a:t>간호사협회가 참여하는 </a:t>
            </a:r>
            <a:endParaRPr lang="en-US" altLang="ko-KR" dirty="0" smtClean="0">
              <a:effectLst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ko-KR" altLang="en-US" dirty="0" smtClean="0">
                <a:effectLst/>
              </a:rPr>
              <a:t>자문 역할의 지역협의체와 함께 </a:t>
            </a:r>
            <a:r>
              <a:rPr lang="en-US" altLang="ko-KR" dirty="0" smtClean="0">
                <a:effectLst/>
              </a:rPr>
              <a:t>2</a:t>
            </a:r>
            <a:r>
              <a:rPr lang="ko-KR" altLang="en-US" dirty="0" smtClean="0">
                <a:effectLst/>
              </a:rPr>
              <a:t>반 </a:t>
            </a:r>
            <a:r>
              <a:rPr lang="en-US" altLang="ko-KR" dirty="0" smtClean="0">
                <a:effectLst/>
              </a:rPr>
              <a:t>7 </a:t>
            </a:r>
            <a:r>
              <a:rPr lang="ko-KR" altLang="en-US" dirty="0" err="1" smtClean="0">
                <a:effectLst/>
              </a:rPr>
              <a:t>개팀으로</a:t>
            </a:r>
            <a:r>
              <a:rPr lang="ko-KR" altLang="en-US" dirty="0" smtClean="0">
                <a:effectLst/>
              </a:rPr>
              <a:t> 운영된다</a:t>
            </a:r>
            <a:r>
              <a:rPr lang="en-US" altLang="ko-KR" dirty="0" smtClean="0">
                <a:effectLst/>
              </a:rPr>
              <a:t>.</a:t>
            </a:r>
            <a:br>
              <a:rPr lang="en-US" altLang="ko-KR" dirty="0" smtClean="0">
                <a:effectLst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6510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/>
              <a:t>코로나</a:t>
            </a:r>
            <a:r>
              <a:rPr lang="en-US" altLang="ko-KR" dirty="0" smtClean="0"/>
              <a:t>-19 : WITH </a:t>
            </a:r>
            <a:r>
              <a:rPr lang="ko-KR" altLang="en-US" dirty="0" smtClean="0"/>
              <a:t>코로나 시대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4818" y="1690688"/>
            <a:ext cx="5369503" cy="40957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03" y="1690688"/>
            <a:ext cx="5718810" cy="4095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103" y="5821475"/>
            <a:ext cx="253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자료제공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보건복지부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34817" y="5821475"/>
            <a:ext cx="324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자료출처</a:t>
            </a:r>
            <a:r>
              <a:rPr lang="ko-KR" altLang="en-US" dirty="0" smtClean="0"/>
              <a:t> </a:t>
            </a:r>
            <a:r>
              <a:rPr lang="en-US" altLang="ko-KR" dirty="0" smtClean="0"/>
              <a:t>: MBC(</a:t>
            </a:r>
            <a:r>
              <a:rPr lang="ko-KR" altLang="en-US" dirty="0" err="1" smtClean="0"/>
              <a:t>놀면뭐하니</a:t>
            </a:r>
            <a:r>
              <a:rPr lang="en-US" altLang="ko-KR" dirty="0" smtClean="0"/>
              <a:t>?)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2925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476</Words>
  <Application>Microsoft Office PowerPoint</Application>
  <PresentationFormat>와이드스크린</PresentationFormat>
  <Paragraphs>71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5" baseType="lpstr">
      <vt:lpstr>HCI</vt:lpstr>
      <vt:lpstr>HY헤드라인M</vt:lpstr>
      <vt:lpstr>굴림</vt:lpstr>
      <vt:lpstr>굴림체</vt:lpstr>
      <vt:lpstr>돋움</vt:lpstr>
      <vt:lpstr>맑은 고딕</vt:lpstr>
      <vt:lpstr>바탕</vt:lpstr>
      <vt:lpstr>휴먼명조</vt:lpstr>
      <vt:lpstr>Arial</vt:lpstr>
      <vt:lpstr>Wingdings</vt:lpstr>
      <vt:lpstr>한컴바탕</vt:lpstr>
      <vt:lpstr>Office 테마</vt:lpstr>
      <vt:lpstr>PowerPoint 프레젠테이션</vt:lpstr>
      <vt:lpstr>코로나-19의 발생</vt:lpstr>
      <vt:lpstr>코로나-19 예산 편성 현황</vt:lpstr>
      <vt:lpstr>코로나-19 복지 정책</vt:lpstr>
      <vt:lpstr>코로나-19의 전국적 3차 확산</vt:lpstr>
      <vt:lpstr>코로나-19의 구미시 현황(1.24 기준)</vt:lpstr>
      <vt:lpstr>코로나-19 3차 확산: 구미시 행정에 대한 비판</vt:lpstr>
      <vt:lpstr>코로나-19. 3차 확산: 구미시 행정의 문제점</vt:lpstr>
      <vt:lpstr>코로나-19: 구미시 코로나 TF팀 운영</vt:lpstr>
      <vt:lpstr>코로나-19 3차 재난지원금 지급</vt:lpstr>
      <vt:lpstr>코로나-19: 소상공인 피해 직접 보상 논의</vt:lpstr>
      <vt:lpstr>코로나-19 백신접종추진단 구성</vt:lpstr>
      <vt:lpstr>코로나-19 : WITH 코로나 시대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15</cp:revision>
  <dcterms:created xsi:type="dcterms:W3CDTF">2021-01-27T05:01:30Z</dcterms:created>
  <dcterms:modified xsi:type="dcterms:W3CDTF">2021-02-01T05:33:52Z</dcterms:modified>
</cp:coreProperties>
</file>