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58" r:id="rId10"/>
    <p:sldId id="265" r:id="rId11"/>
    <p:sldId id="266" r:id="rId12"/>
  </p:sldIdLst>
  <p:sldSz cx="12192000" cy="6858000"/>
  <p:notesSz cx="9928225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D8A44-3830-4D48-A45E-696B69BA5194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96092-8517-4E5F-9AC0-5FEA3C0E63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601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22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75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56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18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57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00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8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39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41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907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8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88F3D-7F1D-4DED-B5C5-98D07C4AC338}" type="datetimeFigureOut">
              <a:rPr lang="ko-KR" altLang="en-US" smtClean="0"/>
              <a:t>2021-10-20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E4374-13C6-49C3-9D38-18113F45D35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24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100.daum.net/encyclopedia/view/28XXXXX0204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4336" y="2421862"/>
            <a:ext cx="11679844" cy="1388533"/>
          </a:xfrm>
        </p:spPr>
        <p:txBody>
          <a:bodyPr>
            <a:normAutofit fontScale="90000"/>
          </a:bodyPr>
          <a:lstStyle/>
          <a:p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en-US" altLang="ko-KR" sz="3100" b="1" dirty="0"/>
              <a:t/>
            </a:r>
            <a:br>
              <a:rPr lang="en-US" altLang="ko-KR" sz="3100" b="1" dirty="0"/>
            </a:br>
            <a:r>
              <a:rPr lang="ko-KR" altLang="en-US" sz="3100" b="1" dirty="0" smtClean="0"/>
              <a:t>“</a:t>
            </a:r>
            <a:r>
              <a:rPr lang="ko-KR" altLang="en-US" sz="3100" b="1" dirty="0"/>
              <a:t>구미시 민간보조금 관리와 </a:t>
            </a:r>
            <a:r>
              <a:rPr lang="ko-KR" altLang="en-US" sz="3100" b="1" dirty="0" err="1"/>
              <a:t>공익제보자</a:t>
            </a:r>
            <a:r>
              <a:rPr lang="ko-KR" altLang="en-US" sz="3100" b="1" dirty="0"/>
              <a:t> 보호와 포상에 관하여 </a:t>
            </a:r>
            <a:r>
              <a:rPr lang="ko-KR" altLang="en-US" sz="3100" b="1" dirty="0" smtClean="0"/>
              <a:t>”</a:t>
            </a:r>
            <a:r>
              <a:rPr lang="en-US" altLang="ko-KR" sz="3100" b="1" dirty="0" smtClean="0"/>
              <a:t/>
            </a:r>
            <a:br>
              <a:rPr lang="en-US" altLang="ko-KR" sz="3100" b="1" dirty="0" smtClean="0"/>
            </a:br>
            <a:r>
              <a:rPr lang="ko-KR" altLang="en-US" dirty="0"/>
              <a:t/>
            </a:r>
            <a:br>
              <a:rPr lang="ko-KR" altLang="en-US" dirty="0"/>
            </a:br>
            <a:r>
              <a:rPr lang="en-US" altLang="ko-KR" sz="2700" b="1" kern="0" dirty="0">
                <a:solidFill>
                  <a:srgbClr val="008000"/>
                </a:solidFill>
                <a:latin typeface="한양견고딕"/>
                <a:ea typeface="한양견고딕"/>
              </a:rPr>
              <a:t>(5</a:t>
            </a:r>
            <a:r>
              <a:rPr lang="ko-KR" altLang="en-US" sz="2700" b="1" kern="0" dirty="0">
                <a:solidFill>
                  <a:srgbClr val="008000"/>
                </a:solidFill>
                <a:latin typeface="한양견고딕"/>
                <a:ea typeface="한양견고딕"/>
              </a:rPr>
              <a:t>분 자유발언</a:t>
            </a:r>
            <a:r>
              <a:rPr lang="en-US" altLang="ko-KR" sz="2700" b="1" kern="0" dirty="0">
                <a:solidFill>
                  <a:srgbClr val="008000"/>
                </a:solidFill>
                <a:latin typeface="한양견고딕"/>
                <a:ea typeface="한양견고딕"/>
              </a:rPr>
              <a:t>)</a:t>
            </a:r>
            <a: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</a:rPr>
              <a:t/>
            </a:r>
            <a:br>
              <a:rPr lang="ko-KR" altLang="en-US" kern="0" dirty="0">
                <a:solidFill>
                  <a:srgbClr val="000000"/>
                </a:solidFill>
                <a:latin typeface="바탕" panose="02030600000101010101" pitchFamily="18" charset="-127"/>
              </a:rPr>
            </a:b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907018"/>
              </p:ext>
            </p:extLst>
          </p:nvPr>
        </p:nvGraphicFramePr>
        <p:xfrm>
          <a:off x="8890359" y="241379"/>
          <a:ext cx="2692041" cy="798768"/>
        </p:xfrm>
        <a:graphic>
          <a:graphicData uri="http://schemas.openxmlformats.org/drawingml/2006/table">
            <a:tbl>
              <a:tblPr/>
              <a:tblGrid>
                <a:gridCol w="2692041">
                  <a:extLst>
                    <a:ext uri="{9D8B030D-6E8A-4147-A177-3AD203B41FA5}">
                      <a16:colId xmlns:a16="http://schemas.microsoft.com/office/drawing/2014/main" val="1547416226"/>
                    </a:ext>
                  </a:extLst>
                </a:gridCol>
              </a:tblGrid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</a:t>
                      </a: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252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회 </a:t>
                      </a:r>
                      <a:r>
                        <a:rPr lang="ko-KR" altLang="en-US" sz="1100" b="1" kern="0" spc="-120" dirty="0" err="1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구미시의회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임시회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08575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1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차 본 회 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999102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2021. 9. 9(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목</a:t>
                      </a: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) 11:00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44459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13325" y="3544888"/>
            <a:ext cx="1810150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106334" y="3105835"/>
            <a:ext cx="2849838" cy="813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200000"/>
              </a:lnSpc>
              <a:spcBef>
                <a:spcPts val="570"/>
              </a:spcBef>
              <a:tabLst>
                <a:tab pos="-16527780" algn="l"/>
                <a:tab pos="-16019780" algn="l"/>
                <a:tab pos="-15511780" algn="l"/>
                <a:tab pos="-15003780" algn="l"/>
                <a:tab pos="-14495780" algn="l"/>
                <a:tab pos="-13987780" algn="l"/>
                <a:tab pos="-13479780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endParaRPr lang="ko-KR" altLang="en-US" sz="28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204943"/>
              </p:ext>
            </p:extLst>
          </p:nvPr>
        </p:nvGraphicFramePr>
        <p:xfrm>
          <a:off x="3718024" y="3330091"/>
          <a:ext cx="4592468" cy="2391664"/>
        </p:xfrm>
        <a:graphic>
          <a:graphicData uri="http://schemas.openxmlformats.org/drawingml/2006/table">
            <a:tbl>
              <a:tblPr/>
              <a:tblGrid>
                <a:gridCol w="4592468">
                  <a:extLst>
                    <a:ext uri="{9D8B030D-6E8A-4147-A177-3AD203B41FA5}">
                      <a16:colId xmlns:a16="http://schemas.microsoft.com/office/drawing/2014/main" val="4094646572"/>
                    </a:ext>
                  </a:extLst>
                </a:gridCol>
              </a:tblGrid>
              <a:tr h="23916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◯ 제 목</a:t>
                      </a:r>
                      <a:r>
                        <a:rPr lang="ko-KR" altLang="en-US" sz="1300" b="1" kern="0" spc="-8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휴먼명조"/>
                        </a:rPr>
                        <a:t> </a:t>
                      </a:r>
                      <a:r>
                        <a:rPr lang="en-US" altLang="ko-KR" sz="1300" b="1" kern="0" spc="-80" dirty="0">
                          <a:solidFill>
                            <a:srgbClr val="000000"/>
                          </a:solidFill>
                          <a:effectLst/>
                          <a:latin typeface="HCI Poppy"/>
                          <a:ea typeface="휴먼명조"/>
                        </a:rPr>
                        <a:t>:</a:t>
                      </a:r>
                      <a:r>
                        <a:rPr lang="ko-KR" altLang="en-US" sz="1300" b="1" kern="0" spc="-8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휴먼명조"/>
                        </a:rPr>
                        <a:t> </a:t>
                      </a:r>
                      <a:r>
                        <a:rPr lang="ko-KR" altLang="en-US" sz="1100" b="1" kern="0" spc="-110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구미시 민간보조금 관리와 </a:t>
                      </a:r>
                      <a:r>
                        <a:rPr lang="ko-KR" altLang="en-US" sz="1100" b="1" kern="0" spc="-110" dirty="0" err="1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공익제보자</a:t>
                      </a:r>
                      <a:r>
                        <a:rPr lang="ko-KR" altLang="en-US" sz="1100" b="1" kern="0" spc="-110" dirty="0">
                          <a:solidFill>
                            <a:srgbClr val="0000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보호와 포상에 관하여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휴먼명조"/>
                      </a:endParaRPr>
                    </a:p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◯ 내 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∙ 민간보조금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∙ 민간보조금 </a:t>
                      </a:r>
                      <a:r>
                        <a:rPr lang="ko-KR" altLang="en-US" sz="1300" b="1" kern="0" spc="-20" dirty="0" err="1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횡령사건의</a:t>
                      </a: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결과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∙ </a:t>
                      </a:r>
                      <a:r>
                        <a:rPr lang="ko-KR" altLang="en-US" sz="1300" b="1" kern="0" spc="-20" dirty="0" err="1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공익제보자</a:t>
                      </a: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보호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∙ 민간보조금 투명한 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∙ </a:t>
                      </a:r>
                      <a:r>
                        <a:rPr lang="ko-KR" altLang="en-US" sz="1300" b="1" kern="0" spc="-20" dirty="0" err="1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공익제보자</a:t>
                      </a:r>
                      <a:r>
                        <a:rPr lang="ko-KR" altLang="en-US" sz="1300" b="1" kern="0" spc="-20" dirty="0">
                          <a:solidFill>
                            <a:srgbClr val="FF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포상금제도의 확대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000250"/>
                  </a:ext>
                </a:extLst>
              </a:tr>
            </a:tbl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013325" y="628786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tabLst>
                <a:tab pos="-16527463" algn="l"/>
                <a:tab pos="-16019463" algn="l"/>
                <a:tab pos="-15511463" algn="l"/>
                <a:tab pos="-15003463" algn="l"/>
                <a:tab pos="-14495463" algn="l"/>
                <a:tab pos="-13987463" algn="l"/>
                <a:tab pos="-13479463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r>
              <a:rPr lang="ko-KR" altLang="ko-KR" b="1" dirty="0">
                <a:solidFill>
                  <a:srgbClr val="000000"/>
                </a:solidFill>
                <a:latin typeface="바탕" panose="02030600000101010101" pitchFamily="18" charset="-127"/>
                <a:ea typeface="한양견고딕"/>
              </a:rPr>
              <a:t>기획행정위원회</a:t>
            </a:r>
            <a:endParaRPr lang="ko-KR" altLang="ko-KR" sz="600" dirty="0"/>
          </a:p>
        </p:txBody>
      </p:sp>
      <p:pic>
        <p:nvPicPr>
          <p:cNvPr id="17" name="_x295477608" descr="EMB00002a141f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466" y="6247387"/>
            <a:ext cx="3619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67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지방재벙법</a:t>
            </a:r>
            <a:r>
              <a:rPr lang="ko-KR" altLang="en-US" dirty="0" smtClean="0"/>
              <a:t> 제 </a:t>
            </a:r>
            <a:r>
              <a:rPr lang="en-US" altLang="ko-KR" dirty="0" smtClean="0"/>
              <a:t>23</a:t>
            </a:r>
            <a:r>
              <a:rPr lang="ko-KR" altLang="en-US" dirty="0" smtClean="0"/>
              <a:t>조</a:t>
            </a:r>
            <a:r>
              <a:rPr lang="en-US" altLang="ko-KR" dirty="0" smtClean="0"/>
              <a:t>-</a:t>
            </a:r>
            <a:r>
              <a:rPr lang="ko-KR" altLang="en-US" dirty="0" smtClean="0"/>
              <a:t>민간보조금의 교부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1471354"/>
            <a:ext cx="10515600" cy="5386646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220000"/>
              </a:lnSpc>
            </a:pPr>
            <a:r>
              <a:rPr lang="ko-KR" altLang="en-US" sz="4400" dirty="0" smtClean="0"/>
              <a:t> </a:t>
            </a:r>
            <a:r>
              <a:rPr lang="ko-KR" altLang="en-US" sz="4400" b="1" dirty="0" smtClean="0">
                <a:solidFill>
                  <a:srgbClr val="7030A0"/>
                </a:solidFill>
              </a:rPr>
              <a:t>제</a:t>
            </a:r>
            <a:r>
              <a:rPr lang="en-US" altLang="ko-KR" sz="4400" b="1" dirty="0" smtClean="0">
                <a:solidFill>
                  <a:srgbClr val="7030A0"/>
                </a:solidFill>
              </a:rPr>
              <a:t>23</a:t>
            </a:r>
            <a:r>
              <a:rPr lang="ko-KR" altLang="en-US" sz="4400" b="1" dirty="0" smtClean="0">
                <a:solidFill>
                  <a:srgbClr val="7030A0"/>
                </a:solidFill>
              </a:rPr>
              <a:t>조</a:t>
            </a:r>
            <a:r>
              <a:rPr lang="en-US" altLang="ko-KR" sz="4400" b="1" dirty="0" smtClean="0">
                <a:solidFill>
                  <a:srgbClr val="7030A0"/>
                </a:solidFill>
              </a:rPr>
              <a:t>(</a:t>
            </a:r>
            <a:r>
              <a:rPr lang="ko-KR" altLang="en-US" sz="4400" b="1" dirty="0" smtClean="0">
                <a:solidFill>
                  <a:srgbClr val="7030A0"/>
                </a:solidFill>
              </a:rPr>
              <a:t>보조금의 교부</a:t>
            </a:r>
            <a:r>
              <a:rPr lang="en-US" altLang="ko-KR" sz="4400" b="1" dirty="0" smtClean="0">
                <a:solidFill>
                  <a:srgbClr val="7030A0"/>
                </a:solidFill>
              </a:rPr>
              <a:t>) </a:t>
            </a:r>
            <a:r>
              <a:rPr lang="en-US" altLang="ko-KR" sz="3300" dirty="0" smtClean="0"/>
              <a:t>① </a:t>
            </a:r>
            <a:r>
              <a:rPr lang="ko-KR" altLang="en-US" sz="3300" dirty="0" smtClean="0"/>
              <a:t>국가는 정책상 필요하다고 인정할 때 또는 지방자치단체의 재정 사정상 특히 필요하다고 인정할 때에는 예산의 범위에서 지방자치단체에 보조금을 교부할 수 있다</a:t>
            </a:r>
            <a:r>
              <a:rPr lang="en-US" altLang="ko-KR" sz="3300" dirty="0" smtClean="0"/>
              <a:t>.</a:t>
            </a:r>
          </a:p>
          <a:p>
            <a:pPr>
              <a:lnSpc>
                <a:spcPct val="220000"/>
              </a:lnSpc>
            </a:pPr>
            <a:endParaRPr lang="en-US" altLang="ko-KR" sz="3300" dirty="0" smtClean="0"/>
          </a:p>
          <a:p>
            <a:pPr>
              <a:lnSpc>
                <a:spcPct val="220000"/>
              </a:lnSpc>
            </a:pPr>
            <a:r>
              <a:rPr lang="en-US" altLang="ko-KR" sz="3300" dirty="0" smtClean="0"/>
              <a:t>② </a:t>
            </a:r>
            <a:r>
              <a:rPr lang="ko-KR" altLang="en-US" sz="3300" dirty="0" err="1" smtClean="0"/>
              <a:t>특별시ㆍ광역시ㆍ특별자치시ㆍ도ㆍ특별자치도</a:t>
            </a:r>
            <a:r>
              <a:rPr lang="en-US" altLang="ko-KR" sz="3300" dirty="0" smtClean="0"/>
              <a:t>(</a:t>
            </a:r>
            <a:r>
              <a:rPr lang="ko-KR" altLang="en-US" sz="3300" dirty="0" smtClean="0"/>
              <a:t>이하 “</a:t>
            </a:r>
            <a:r>
              <a:rPr lang="ko-KR" altLang="en-US" sz="3300" dirty="0" err="1" smtClean="0"/>
              <a:t>시ㆍ도”라</a:t>
            </a:r>
            <a:r>
              <a:rPr lang="ko-KR" altLang="en-US" sz="3300" dirty="0" smtClean="0"/>
              <a:t> 한다</a:t>
            </a:r>
            <a:r>
              <a:rPr lang="en-US" altLang="ko-KR" sz="3300" dirty="0" smtClean="0"/>
              <a:t>)</a:t>
            </a:r>
            <a:r>
              <a:rPr lang="ko-KR" altLang="en-US" sz="3300" dirty="0" smtClean="0"/>
              <a:t>는 정책상 필요하다고 인정할 때 또는 </a:t>
            </a:r>
            <a:r>
              <a:rPr lang="ko-KR" altLang="en-US" sz="3300" dirty="0" err="1" smtClean="0"/>
              <a:t>시ㆍ군</a:t>
            </a:r>
            <a:r>
              <a:rPr lang="ko-KR" altLang="en-US" sz="3300" dirty="0" smtClean="0"/>
              <a:t> 및 자치구의 재정 사정상 특히 필요하다고 인정할 때에는 예산의 범위에서 </a:t>
            </a:r>
            <a:r>
              <a:rPr lang="ko-KR" altLang="en-US" sz="3300" dirty="0" err="1" smtClean="0"/>
              <a:t>시ㆍ군</a:t>
            </a:r>
            <a:r>
              <a:rPr lang="ko-KR" altLang="en-US" sz="3300" dirty="0" smtClean="0"/>
              <a:t> 및 자치구에 보조금을 교부할 수 있다</a:t>
            </a:r>
            <a:r>
              <a:rPr lang="en-US" altLang="ko-KR" sz="3300" dirty="0" smtClean="0"/>
              <a:t>.  &lt;</a:t>
            </a:r>
            <a:r>
              <a:rPr lang="ko-KR" altLang="en-US" sz="3300" dirty="0" smtClean="0"/>
              <a:t>개정 </a:t>
            </a:r>
            <a:r>
              <a:rPr lang="en-US" altLang="ko-KR" sz="3300" dirty="0" smtClean="0"/>
              <a:t>2014. 5. 28.&gt;</a:t>
            </a:r>
          </a:p>
          <a:p>
            <a:pPr>
              <a:lnSpc>
                <a:spcPct val="220000"/>
              </a:lnSpc>
            </a:pPr>
            <a:endParaRPr lang="en-US" altLang="ko-KR" sz="3300" dirty="0" smtClean="0"/>
          </a:p>
          <a:p>
            <a:pPr>
              <a:lnSpc>
                <a:spcPct val="220000"/>
              </a:lnSpc>
            </a:pPr>
            <a:r>
              <a:rPr lang="en-US" altLang="ko-KR" sz="3300" dirty="0" smtClean="0"/>
              <a:t>③ </a:t>
            </a:r>
            <a:r>
              <a:rPr lang="ko-KR" altLang="en-US" sz="3300" dirty="0" smtClean="0"/>
              <a:t>제</a:t>
            </a:r>
            <a:r>
              <a:rPr lang="en-US" altLang="ko-KR" sz="3300" dirty="0" smtClean="0"/>
              <a:t>1</a:t>
            </a:r>
            <a:r>
              <a:rPr lang="ko-KR" altLang="en-US" sz="3300" dirty="0" smtClean="0"/>
              <a:t>항 및 제</a:t>
            </a:r>
            <a:r>
              <a:rPr lang="en-US" altLang="ko-KR" sz="3300" dirty="0" smtClean="0"/>
              <a:t>2</a:t>
            </a:r>
            <a:r>
              <a:rPr lang="ko-KR" altLang="en-US" sz="3300" dirty="0" smtClean="0"/>
              <a:t>항에 따라 지방자치단체에 보조금을 교부할 때에는 법령이나 조례에서 정하는 경우와 국가 정책상 부득이한 경우 외에는 재원 부담 지시를 할 수 없다</a:t>
            </a:r>
            <a:r>
              <a:rPr lang="en-US" altLang="ko-KR" sz="33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619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지방 보조금의 분류</a:t>
            </a:r>
            <a:r>
              <a:rPr lang="en-US" altLang="ko-KR" dirty="0" smtClean="0"/>
              <a:t>-</a:t>
            </a:r>
            <a:r>
              <a:rPr lang="ko-KR" altLang="en-US" dirty="0" err="1" smtClean="0">
                <a:solidFill>
                  <a:schemeClr val="accent1">
                    <a:lumMod val="50000"/>
                  </a:schemeClr>
                </a:solidFill>
              </a:rPr>
              <a:t>예산과목별</a:t>
            </a:r>
            <a:r>
              <a:rPr lang="ko-KR" altLang="en-US" dirty="0" smtClean="0">
                <a:solidFill>
                  <a:schemeClr val="accent1">
                    <a:lumMod val="50000"/>
                  </a:schemeClr>
                </a:solidFill>
              </a:rPr>
              <a:t> 분류</a:t>
            </a:r>
            <a:endParaRPr lang="ko-KR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ko-KR" altLang="en-US" b="1" dirty="0" err="1" smtClean="0"/>
              <a:t>민간보조</a:t>
            </a:r>
            <a:r>
              <a:rPr lang="en-US" altLang="ko-KR" b="1" dirty="0" smtClean="0"/>
              <a:t>(8</a:t>
            </a:r>
            <a:r>
              <a:rPr lang="ko-KR" altLang="en-US" b="1" dirty="0" smtClean="0"/>
              <a:t>개</a:t>
            </a:r>
            <a:r>
              <a:rPr lang="en-US" altLang="ko-KR" b="1" dirty="0" smtClean="0"/>
              <a:t>)                           </a:t>
            </a:r>
            <a:r>
              <a:rPr lang="ko-KR" altLang="en-US" b="1" dirty="0" smtClean="0"/>
              <a:t>공공단체보조</a:t>
            </a:r>
            <a:r>
              <a:rPr lang="en-US" altLang="ko-KR" b="1" dirty="0" smtClean="0"/>
              <a:t>(5</a:t>
            </a:r>
            <a:r>
              <a:rPr lang="ko-KR" altLang="en-US" b="1" dirty="0" smtClean="0"/>
              <a:t>개</a:t>
            </a:r>
            <a:r>
              <a:rPr lang="en-US" altLang="ko-KR" b="1" dirty="0" smtClean="0"/>
              <a:t>)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민간경상사업보조                                   </a:t>
            </a:r>
            <a:r>
              <a:rPr lang="en-US" altLang="ko-KR" sz="2000" dirty="0" smtClean="0"/>
              <a:t>1. </a:t>
            </a:r>
            <a:r>
              <a:rPr lang="ko-KR" altLang="en-US" sz="2000" dirty="0" smtClean="0"/>
              <a:t>자치단체경상보조금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민간단체 </a:t>
            </a:r>
            <a:r>
              <a:rPr lang="ko-KR" altLang="en-US" sz="2000" dirty="0" err="1" smtClean="0"/>
              <a:t>법정운영비</a:t>
            </a:r>
            <a:r>
              <a:rPr lang="ko-KR" altLang="en-US" sz="2000" dirty="0" smtClean="0"/>
              <a:t> 보조                        </a:t>
            </a:r>
            <a:r>
              <a:rPr lang="en-US" altLang="ko-KR" sz="2000" dirty="0" smtClean="0"/>
              <a:t>2. </a:t>
            </a:r>
            <a:r>
              <a:rPr lang="ko-KR" altLang="en-US" sz="2000" dirty="0" smtClean="0"/>
              <a:t>자치단체자본보조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b="1" dirty="0" smtClean="0">
                <a:solidFill>
                  <a:srgbClr val="FF0000"/>
                </a:solidFill>
              </a:rPr>
              <a:t>민간행사사업보조  </a:t>
            </a:r>
            <a:r>
              <a:rPr lang="ko-KR" altLang="en-US" sz="2000" dirty="0" smtClean="0"/>
              <a:t>                                </a:t>
            </a:r>
            <a:r>
              <a:rPr lang="en-US" altLang="ko-KR" sz="2000" dirty="0" smtClean="0"/>
              <a:t>3. </a:t>
            </a:r>
            <a:r>
              <a:rPr lang="ko-KR" altLang="en-US" sz="2000" dirty="0" smtClean="0"/>
              <a:t>교육기관에 대한 보조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운수업계보조금                                    </a:t>
            </a:r>
            <a:r>
              <a:rPr lang="en-US" altLang="ko-KR" sz="2000" dirty="0" smtClean="0"/>
              <a:t>4.  </a:t>
            </a:r>
            <a:r>
              <a:rPr lang="ko-KR" altLang="en-US" sz="2000" dirty="0" err="1" smtClean="0"/>
              <a:t>예비군육성지원경상보조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ko-KR" altLang="en-US" sz="2000" dirty="0" smtClean="0"/>
              <a:t>사회복지시석 법정운영비보조                  </a:t>
            </a:r>
            <a:r>
              <a:rPr lang="en-US" altLang="ko-KR" sz="2000" dirty="0" smtClean="0"/>
              <a:t>5. </a:t>
            </a:r>
            <a:r>
              <a:rPr lang="ko-KR" altLang="en-US" sz="2000" dirty="0" err="1" smtClean="0"/>
              <a:t>예비군육성지원경상자본보조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사회복지사업보조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민간자본사업보조</a:t>
            </a:r>
            <a:r>
              <a:rPr lang="en-US" altLang="ko-KR" sz="2000" dirty="0" smtClean="0"/>
              <a:t>(</a:t>
            </a:r>
            <a:r>
              <a:rPr lang="ko-KR" altLang="en-US" sz="2000" dirty="0" err="1" smtClean="0"/>
              <a:t>자체재원</a:t>
            </a:r>
            <a:r>
              <a:rPr lang="en-US" altLang="ko-KR" sz="2000" dirty="0" smtClean="0"/>
              <a:t>)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민간자본사업보조</a:t>
            </a:r>
            <a:r>
              <a:rPr lang="en-US" altLang="ko-KR" sz="2000" dirty="0" smtClean="0"/>
              <a:t>(</a:t>
            </a:r>
            <a:r>
              <a:rPr lang="ko-KR" altLang="en-US" sz="2000" dirty="0" err="1" smtClean="0"/>
              <a:t>이전재원</a:t>
            </a:r>
            <a:r>
              <a:rPr lang="en-US" altLang="ko-KR" sz="2000" dirty="0" smtClean="0"/>
              <a:t>)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4269194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문화예술과 민간행사보조금 예산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74435"/>
              </p:ext>
            </p:extLst>
          </p:nvPr>
        </p:nvGraphicFramePr>
        <p:xfrm>
          <a:off x="934720" y="2573404"/>
          <a:ext cx="10187708" cy="387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927">
                  <a:extLst>
                    <a:ext uri="{9D8B030D-6E8A-4147-A177-3AD203B41FA5}">
                      <a16:colId xmlns:a16="http://schemas.microsoft.com/office/drawing/2014/main" val="527860980"/>
                    </a:ext>
                  </a:extLst>
                </a:gridCol>
                <a:gridCol w="2546927">
                  <a:extLst>
                    <a:ext uri="{9D8B030D-6E8A-4147-A177-3AD203B41FA5}">
                      <a16:colId xmlns:a16="http://schemas.microsoft.com/office/drawing/2014/main" val="3867654336"/>
                    </a:ext>
                  </a:extLst>
                </a:gridCol>
                <a:gridCol w="2546927">
                  <a:extLst>
                    <a:ext uri="{9D8B030D-6E8A-4147-A177-3AD203B41FA5}">
                      <a16:colId xmlns:a16="http://schemas.microsoft.com/office/drawing/2014/main" val="4098582942"/>
                    </a:ext>
                  </a:extLst>
                </a:gridCol>
                <a:gridCol w="2546927">
                  <a:extLst>
                    <a:ext uri="{9D8B030D-6E8A-4147-A177-3AD203B41FA5}">
                      <a16:colId xmlns:a16="http://schemas.microsoft.com/office/drawing/2014/main" val="343021759"/>
                    </a:ext>
                  </a:extLst>
                </a:gridCol>
              </a:tblGrid>
              <a:tr h="129242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0" dirty="0" smtClean="0"/>
                        <a:t>2019</a:t>
                      </a:r>
                      <a:endParaRPr lang="ko-KR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0" dirty="0" smtClean="0"/>
                        <a:t>2020</a:t>
                      </a:r>
                      <a:endParaRPr lang="ko-KR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0" dirty="0" smtClean="0"/>
                        <a:t>2021</a:t>
                      </a:r>
                      <a:endParaRPr lang="ko-KR" alt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43939"/>
                  </a:ext>
                </a:extLst>
              </a:tr>
              <a:tr h="12924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 smtClean="0">
                          <a:solidFill>
                            <a:srgbClr val="FF0000"/>
                          </a:solidFill>
                        </a:rPr>
                        <a:t>행사</a:t>
                      </a:r>
                      <a:endParaRPr lang="ko-KR" alt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0" dirty="0" smtClean="0"/>
                        <a:t>83</a:t>
                      </a:r>
                      <a:endParaRPr lang="ko-KR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0" dirty="0" smtClean="0"/>
                        <a:t>43</a:t>
                      </a:r>
                      <a:endParaRPr lang="ko-KR" alt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000" dirty="0" smtClean="0"/>
                        <a:t>65</a:t>
                      </a:r>
                      <a:endParaRPr lang="ko-KR" alt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25494"/>
                  </a:ext>
                </a:extLst>
              </a:tr>
              <a:tr h="12924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600" dirty="0" smtClean="0">
                          <a:solidFill>
                            <a:srgbClr val="FF0000"/>
                          </a:solidFill>
                        </a:rPr>
                        <a:t>금액</a:t>
                      </a:r>
                      <a:endParaRPr lang="ko-KR" altLang="en-US" sz="3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0" dirty="0" smtClean="0">
                          <a:solidFill>
                            <a:srgbClr val="0070C0"/>
                          </a:solidFill>
                        </a:rPr>
                        <a:t>약 </a:t>
                      </a:r>
                      <a:r>
                        <a:rPr lang="en-US" altLang="ko-KR" sz="4000" dirty="0" smtClean="0">
                          <a:solidFill>
                            <a:srgbClr val="0070C0"/>
                          </a:solidFill>
                        </a:rPr>
                        <a:t>17</a:t>
                      </a:r>
                      <a:r>
                        <a:rPr lang="ko-KR" altLang="en-US" sz="4000" dirty="0" smtClean="0">
                          <a:solidFill>
                            <a:srgbClr val="0070C0"/>
                          </a:solidFill>
                        </a:rPr>
                        <a:t>억</a:t>
                      </a:r>
                      <a:endParaRPr lang="ko-KR" altLang="en-US" sz="4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0" dirty="0" smtClean="0">
                          <a:solidFill>
                            <a:srgbClr val="0070C0"/>
                          </a:solidFill>
                        </a:rPr>
                        <a:t>약 </a:t>
                      </a:r>
                      <a:r>
                        <a:rPr lang="en-US" altLang="ko-KR" sz="4000" dirty="0" smtClean="0">
                          <a:solidFill>
                            <a:srgbClr val="0070C0"/>
                          </a:solidFill>
                        </a:rPr>
                        <a:t>11</a:t>
                      </a:r>
                      <a:r>
                        <a:rPr lang="ko-KR" altLang="en-US" sz="4000" dirty="0" smtClean="0">
                          <a:solidFill>
                            <a:srgbClr val="0070C0"/>
                          </a:solidFill>
                        </a:rPr>
                        <a:t>억</a:t>
                      </a:r>
                      <a:endParaRPr lang="ko-KR" altLang="en-US" sz="4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4000" dirty="0" smtClean="0">
                          <a:solidFill>
                            <a:srgbClr val="0070C0"/>
                          </a:solidFill>
                        </a:rPr>
                        <a:t>약 </a:t>
                      </a:r>
                      <a:r>
                        <a:rPr lang="en-US" altLang="ko-KR" sz="4000" dirty="0" smtClean="0">
                          <a:solidFill>
                            <a:srgbClr val="0070C0"/>
                          </a:solidFill>
                        </a:rPr>
                        <a:t>16</a:t>
                      </a:r>
                      <a:r>
                        <a:rPr lang="ko-KR" altLang="en-US" sz="4000" dirty="0" smtClean="0">
                          <a:solidFill>
                            <a:srgbClr val="0070C0"/>
                          </a:solidFill>
                        </a:rPr>
                        <a:t>억</a:t>
                      </a:r>
                      <a:endParaRPr lang="ko-KR" altLang="en-US" sz="4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073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965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66255"/>
            <a:ext cx="10515600" cy="152443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/>
              <a:t>보조금 횡령 사건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sz="3200" dirty="0" smtClean="0"/>
              <a:t> </a:t>
            </a:r>
            <a:r>
              <a:rPr lang="en-US" altLang="ko-KR" sz="3200" dirty="0" smtClean="0"/>
              <a:t>–</a:t>
            </a:r>
            <a:r>
              <a:rPr lang="ko-KR" altLang="en-US" sz="3200" dirty="0" smtClean="0">
                <a:solidFill>
                  <a:srgbClr val="FF0000"/>
                </a:solidFill>
              </a:rPr>
              <a:t>벌금 </a:t>
            </a:r>
            <a:r>
              <a:rPr lang="en-US" altLang="ko-KR" sz="3200" dirty="0" smtClean="0">
                <a:solidFill>
                  <a:srgbClr val="FF0000"/>
                </a:solidFill>
              </a:rPr>
              <a:t>500</a:t>
            </a:r>
            <a:r>
              <a:rPr lang="ko-KR" altLang="en-US" sz="3200" dirty="0" smtClean="0">
                <a:solidFill>
                  <a:srgbClr val="FF0000"/>
                </a:solidFill>
              </a:rPr>
              <a:t>만원</a:t>
            </a:r>
            <a:r>
              <a:rPr lang="en-US" altLang="ko-KR" sz="3200" dirty="0" smtClean="0"/>
              <a:t>, </a:t>
            </a:r>
            <a:r>
              <a:rPr lang="ko-KR" altLang="en-US" sz="3200" dirty="0" smtClean="0">
                <a:solidFill>
                  <a:srgbClr val="0070C0"/>
                </a:solidFill>
              </a:rPr>
              <a:t>보조금 횡령 환수조치 약 </a:t>
            </a:r>
            <a:r>
              <a:rPr lang="en-US" altLang="ko-KR" sz="3200" dirty="0" smtClean="0">
                <a:solidFill>
                  <a:srgbClr val="0070C0"/>
                </a:solidFill>
              </a:rPr>
              <a:t>300</a:t>
            </a:r>
            <a:r>
              <a:rPr lang="ko-KR" altLang="en-US" sz="3200" dirty="0" smtClean="0">
                <a:solidFill>
                  <a:srgbClr val="0070C0"/>
                </a:solidFill>
              </a:rPr>
              <a:t>만원 판결</a:t>
            </a:r>
            <a:endParaRPr lang="ko-KR" altLang="en-US" sz="3200" dirty="0">
              <a:solidFill>
                <a:srgbClr val="0070C0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7189"/>
            <a:ext cx="4619190" cy="435133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5" y="1867189"/>
            <a:ext cx="4134890" cy="475211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halk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0608" y="2854837"/>
            <a:ext cx="3934374" cy="21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9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err="1" smtClean="0"/>
              <a:t>공익제보자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내부고발자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530220"/>
            <a:ext cx="10515600" cy="503853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 err="1" smtClean="0"/>
              <a:t>공익제보자</a:t>
            </a:r>
            <a:endParaRPr lang="en-US" altLang="ko-KR" sz="4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사회전체의 이익을 위해 정보를 제공하는 사람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-</a:t>
            </a:r>
            <a:r>
              <a:rPr lang="ko-KR" altLang="en-US" dirty="0" smtClean="0"/>
              <a:t>사회적 </a:t>
            </a:r>
            <a:r>
              <a:rPr lang="ko-KR" altLang="en-US" b="1" dirty="0" smtClean="0">
                <a:hlinkClick r:id="rId2"/>
              </a:rPr>
              <a:t>아이덴티티</a:t>
            </a:r>
            <a:r>
              <a:rPr lang="en-US" altLang="ko-KR" b="1" dirty="0" smtClean="0"/>
              <a:t>(</a:t>
            </a:r>
            <a:r>
              <a:rPr lang="ko-KR" altLang="en-US" dirty="0"/>
              <a:t> </a:t>
            </a:r>
            <a:r>
              <a:rPr lang="en-US" altLang="ko-KR" dirty="0" smtClean="0"/>
              <a:t>identity)</a:t>
            </a:r>
            <a:r>
              <a:rPr lang="ko-KR" altLang="en-US" dirty="0" smtClean="0"/>
              <a:t>가 뛰어난 사람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sz="4000" b="1" dirty="0" smtClean="0"/>
              <a:t>내부고발자</a:t>
            </a:r>
            <a:endParaRPr lang="en-US" altLang="ko-KR" sz="40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-</a:t>
            </a:r>
            <a:r>
              <a:rPr lang="ko-KR" altLang="en-US" dirty="0"/>
              <a:t>특정 집단의 구성원이 </a:t>
            </a:r>
            <a:r>
              <a:rPr lang="ko-KR" altLang="en-US" b="1" dirty="0">
                <a:solidFill>
                  <a:srgbClr val="0070C0"/>
                </a:solidFill>
              </a:rPr>
              <a:t>내부에서 저질러지는 부정부패와 비리를 외부에 알림</a:t>
            </a:r>
            <a:r>
              <a:rPr lang="ko-KR" altLang="en-US" dirty="0"/>
              <a:t>으로써 </a:t>
            </a:r>
            <a:r>
              <a:rPr lang="ko-KR" altLang="en-US" dirty="0">
                <a:solidFill>
                  <a:srgbClr val="FF0000"/>
                </a:solidFill>
              </a:rPr>
              <a:t>공공의 안전과 권익을 지키는 자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r>
              <a:rPr lang="en-US" altLang="ko-K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5173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1054359"/>
          </a:xfrm>
        </p:spPr>
        <p:txBody>
          <a:bodyPr/>
          <a:lstStyle/>
          <a:p>
            <a:pPr algn="ctr"/>
            <a:r>
              <a:rPr lang="ko-KR" altLang="en-US" dirty="0" err="1" smtClean="0"/>
              <a:t>공익신고</a:t>
            </a:r>
            <a:r>
              <a:rPr lang="ko-KR" altLang="en-US" dirty="0" smtClean="0"/>
              <a:t> 보상금</a:t>
            </a:r>
            <a:r>
              <a:rPr lang="en-US" altLang="ko-KR" dirty="0" smtClean="0"/>
              <a:t>&amp;</a:t>
            </a:r>
            <a:r>
              <a:rPr lang="ko-KR" altLang="en-US" dirty="0" smtClean="0"/>
              <a:t>포상금 제도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2449" y="1184988"/>
            <a:ext cx="6260841" cy="555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5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b="1" dirty="0" err="1" smtClean="0"/>
              <a:t>기획재정부</a:t>
            </a:r>
            <a:r>
              <a:rPr lang="ko-KR" altLang="en-US" b="1" dirty="0" smtClean="0"/>
              <a:t> 부정수급 </a:t>
            </a:r>
            <a:r>
              <a:rPr lang="ko-KR" altLang="en-US" b="1" dirty="0"/>
              <a:t>종합대책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en-US" altLang="ko-KR" dirty="0" smtClean="0"/>
              <a:t>(2014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1. 14</a:t>
            </a:r>
            <a:r>
              <a:rPr lang="ko-KR" altLang="en-US" b="1" dirty="0" smtClean="0"/>
              <a:t>개 부처 참가</a:t>
            </a:r>
            <a:endParaRPr lang="en-US" altLang="ko-K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2. </a:t>
            </a:r>
            <a:r>
              <a:rPr lang="ko-KR" altLang="en-US" b="1" dirty="0" smtClean="0"/>
              <a:t>부정수급 점검 </a:t>
            </a:r>
            <a:r>
              <a:rPr lang="en-US" altLang="ko-KR" b="1" dirty="0" smtClean="0"/>
              <a:t>TF </a:t>
            </a:r>
            <a:r>
              <a:rPr lang="ko-KR" altLang="en-US" b="1" dirty="0" smtClean="0"/>
              <a:t>구성</a:t>
            </a:r>
            <a:endParaRPr lang="en-US" altLang="ko-K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3. </a:t>
            </a:r>
            <a:r>
              <a:rPr lang="ko-KR" altLang="en-US" b="1" dirty="0" smtClean="0"/>
              <a:t>경찰청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국민권익위원회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감사원 중심</a:t>
            </a:r>
            <a:endParaRPr lang="en-US" altLang="ko-K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b="1" dirty="0" smtClean="0"/>
              <a:t>4. </a:t>
            </a:r>
            <a:r>
              <a:rPr lang="ko-KR" altLang="en-US" b="1" dirty="0" smtClean="0"/>
              <a:t>보조금 제도 정비 시스템</a:t>
            </a:r>
            <a:endParaRPr lang="en-US" altLang="ko-K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>
                <a:solidFill>
                  <a:srgbClr val="002060"/>
                </a:solidFill>
              </a:rPr>
              <a:t>가</a:t>
            </a:r>
            <a:r>
              <a:rPr lang="en-US" altLang="ko-KR" dirty="0" smtClean="0">
                <a:solidFill>
                  <a:srgbClr val="002060"/>
                </a:solidFill>
              </a:rPr>
              <a:t>. </a:t>
            </a:r>
            <a:r>
              <a:rPr lang="ko-KR" altLang="en-US" dirty="0" smtClean="0">
                <a:solidFill>
                  <a:srgbClr val="002060"/>
                </a:solidFill>
              </a:rPr>
              <a:t>점검 실효성 강화</a:t>
            </a:r>
            <a:endParaRPr lang="en-US" altLang="ko-KR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dirty="0" smtClean="0">
                <a:solidFill>
                  <a:srgbClr val="002060"/>
                </a:solidFill>
              </a:rPr>
              <a:t>  나</a:t>
            </a:r>
            <a:r>
              <a:rPr lang="en-US" altLang="ko-KR" dirty="0" smtClean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처벌</a:t>
            </a:r>
            <a:r>
              <a:rPr lang="en-US" altLang="ko-KR" dirty="0">
                <a:solidFill>
                  <a:srgbClr val="002060"/>
                </a:solidFill>
              </a:rPr>
              <a:t>·</a:t>
            </a:r>
            <a:r>
              <a:rPr lang="ko-KR" altLang="en-US" dirty="0" err="1" smtClean="0">
                <a:solidFill>
                  <a:srgbClr val="002060"/>
                </a:solidFill>
              </a:rPr>
              <a:t>제제강화</a:t>
            </a:r>
            <a:endParaRPr lang="en-US" altLang="ko-KR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</a:rPr>
              <a:t> </a:t>
            </a:r>
            <a:r>
              <a:rPr lang="ko-KR" altLang="en-US" dirty="0" smtClean="0">
                <a:solidFill>
                  <a:srgbClr val="002060"/>
                </a:solidFill>
              </a:rPr>
              <a:t>다</a:t>
            </a:r>
            <a:r>
              <a:rPr lang="en-US" altLang="ko-KR" dirty="0" smtClean="0">
                <a:solidFill>
                  <a:srgbClr val="002060"/>
                </a:solidFill>
              </a:rPr>
              <a:t>. </a:t>
            </a:r>
            <a:r>
              <a:rPr lang="ko-KR" altLang="en-US" dirty="0">
                <a:solidFill>
                  <a:srgbClr val="002060"/>
                </a:solidFill>
              </a:rPr>
              <a:t>인프라</a:t>
            </a:r>
            <a:r>
              <a:rPr lang="en-US" altLang="ko-KR" dirty="0">
                <a:solidFill>
                  <a:srgbClr val="002060"/>
                </a:solidFill>
              </a:rPr>
              <a:t>·</a:t>
            </a:r>
            <a:r>
              <a:rPr lang="ko-KR" altLang="en-US" dirty="0">
                <a:solidFill>
                  <a:srgbClr val="002060"/>
                </a:solidFill>
              </a:rPr>
              <a:t>제도 정비</a:t>
            </a:r>
          </a:p>
          <a:p>
            <a:pPr marL="0" indent="0">
              <a:buNone/>
            </a:pPr>
            <a:endParaRPr lang="ko-KR" altLang="en-US" dirty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8948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3440" y="46037"/>
            <a:ext cx="10515600" cy="1325563"/>
          </a:xfrm>
        </p:spPr>
        <p:txBody>
          <a:bodyPr/>
          <a:lstStyle/>
          <a:p>
            <a:pPr algn="ctr"/>
            <a:r>
              <a:rPr lang="ko-KR" altLang="en-US" dirty="0"/>
              <a:t>구미시 </a:t>
            </a:r>
            <a:r>
              <a:rPr lang="ko-KR" altLang="en-US" dirty="0" err="1"/>
              <a:t>지방보조금</a:t>
            </a:r>
            <a:r>
              <a:rPr lang="ko-KR" altLang="en-US" dirty="0"/>
              <a:t> 관리 </a:t>
            </a:r>
            <a:r>
              <a:rPr lang="ko-KR" altLang="en-US" dirty="0" smtClean="0"/>
              <a:t>조례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486400"/>
          </a:xfrm>
        </p:spPr>
        <p:txBody>
          <a:bodyPr>
            <a:normAutofit fontScale="62500" lnSpcReduction="20000"/>
          </a:bodyPr>
          <a:lstStyle/>
          <a:p>
            <a:r>
              <a:rPr lang="en-US" altLang="ko-KR" sz="3800" b="1" dirty="0"/>
              <a:t>제2장 </a:t>
            </a:r>
            <a:r>
              <a:rPr lang="en-US" altLang="ko-KR" sz="3800" b="1" dirty="0" err="1"/>
              <a:t>지방보조금심의위원회</a:t>
            </a:r>
            <a:endParaRPr lang="en-US" altLang="ko-KR" sz="3800" b="1" dirty="0"/>
          </a:p>
          <a:p>
            <a:endParaRPr lang="en-US" altLang="ko-KR" dirty="0" smtClean="0"/>
          </a:p>
          <a:p>
            <a:r>
              <a:rPr lang="ko-KR" altLang="en-US" sz="3800" b="1" dirty="0"/>
              <a:t>제</a:t>
            </a:r>
            <a:r>
              <a:rPr lang="en-US" altLang="ko-KR" sz="3800" b="1" dirty="0"/>
              <a:t>3</a:t>
            </a:r>
            <a:r>
              <a:rPr lang="ko-KR" altLang="en-US" sz="3800" b="1" dirty="0"/>
              <a:t>장 지방보조금의 교부 등</a:t>
            </a:r>
          </a:p>
          <a:p>
            <a:pPr fontAlgn="base">
              <a:lnSpc>
                <a:spcPct val="160000"/>
              </a:lnSpc>
            </a:pPr>
            <a:r>
              <a:rPr lang="ko-KR" altLang="en-US" sz="2600" b="1" dirty="0">
                <a:solidFill>
                  <a:srgbClr val="FF0000"/>
                </a:solidFill>
              </a:rPr>
              <a:t>제</a:t>
            </a:r>
            <a:r>
              <a:rPr lang="en-US" altLang="ko-KR" sz="2600" b="1" dirty="0">
                <a:solidFill>
                  <a:srgbClr val="FF0000"/>
                </a:solidFill>
              </a:rPr>
              <a:t>20</a:t>
            </a:r>
            <a:r>
              <a:rPr lang="ko-KR" altLang="en-US" sz="2600" b="1" dirty="0">
                <a:solidFill>
                  <a:srgbClr val="FF0000"/>
                </a:solidFill>
              </a:rPr>
              <a:t>조</a:t>
            </a:r>
            <a:r>
              <a:rPr lang="en-US" altLang="ko-KR" sz="2600" b="1" dirty="0">
                <a:solidFill>
                  <a:srgbClr val="FF0000"/>
                </a:solidFill>
              </a:rPr>
              <a:t>(</a:t>
            </a:r>
            <a:r>
              <a:rPr lang="ko-KR" altLang="en-US" sz="2600" b="1" dirty="0">
                <a:solidFill>
                  <a:srgbClr val="FF0000"/>
                </a:solidFill>
              </a:rPr>
              <a:t>지방보조사업 </a:t>
            </a:r>
            <a:r>
              <a:rPr lang="ko-KR" altLang="en-US" sz="2600" b="1" dirty="0" err="1">
                <a:solidFill>
                  <a:srgbClr val="FF0000"/>
                </a:solidFill>
              </a:rPr>
              <a:t>수행상황</a:t>
            </a:r>
            <a:r>
              <a:rPr lang="ko-KR" altLang="en-US" sz="2600" b="1" dirty="0">
                <a:solidFill>
                  <a:srgbClr val="FF0000"/>
                </a:solidFill>
              </a:rPr>
              <a:t> 점검 등</a:t>
            </a:r>
            <a:r>
              <a:rPr lang="en-US" altLang="ko-KR" sz="2600" b="1" dirty="0">
                <a:solidFill>
                  <a:srgbClr val="FF0000"/>
                </a:solidFill>
              </a:rPr>
              <a:t>)</a:t>
            </a:r>
            <a:r>
              <a:rPr lang="ko-KR" altLang="en-US" sz="2600" b="1" dirty="0">
                <a:solidFill>
                  <a:srgbClr val="FF0000"/>
                </a:solidFill>
              </a:rPr>
              <a:t> </a:t>
            </a:r>
            <a:r>
              <a:rPr lang="ko-KR" altLang="en-US" sz="2600" dirty="0"/>
              <a:t>① 지방보조사업자는 시장이 정하는 바에 따라 지방보조사업의 수행 상황을 시장에게 보고하여야 한다</a:t>
            </a:r>
            <a:r>
              <a:rPr lang="en-US" altLang="ko-KR" sz="2600" dirty="0"/>
              <a:t>.</a:t>
            </a:r>
            <a:endParaRPr lang="ko-KR" altLang="en-US" sz="2600" dirty="0"/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2600" dirty="0"/>
              <a:t>② 시장은 지방보조사업의 수행 상황을 파악하기 위하여 필요한 경우 현지 조사를 할 수 있다</a:t>
            </a:r>
            <a:r>
              <a:rPr lang="en-US" altLang="ko-KR" sz="2600" dirty="0"/>
              <a:t>.</a:t>
            </a:r>
            <a:endParaRPr lang="ko-KR" altLang="en-US" sz="2600" dirty="0"/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2600" dirty="0"/>
              <a:t>③ 시장은 지방보조사업자가 법령 및 </a:t>
            </a:r>
            <a:r>
              <a:rPr lang="ko-KR" altLang="en-US" sz="2600" dirty="0" err="1"/>
              <a:t>지방보조금</a:t>
            </a:r>
            <a:r>
              <a:rPr lang="ko-KR" altLang="en-US" sz="2600" dirty="0"/>
              <a:t> </a:t>
            </a:r>
            <a:r>
              <a:rPr lang="ko-KR" altLang="en-US" sz="2600" dirty="0" err="1"/>
              <a:t>교부결정의</a:t>
            </a:r>
            <a:r>
              <a:rPr lang="ko-KR" altLang="en-US" sz="2600" dirty="0"/>
              <a:t> 내용 또는 법령에 따른 시장의 처분에 따라 지방보조사업을 수행하지 아니할 때에는 </a:t>
            </a:r>
            <a:r>
              <a:rPr lang="ko-KR" altLang="en-US" sz="2600" dirty="0" err="1"/>
              <a:t>지방보조</a:t>
            </a:r>
            <a:r>
              <a:rPr lang="ko-KR" altLang="en-US" sz="2600" dirty="0"/>
              <a:t> 사업자에게 필요한 명령을 할 수 있다</a:t>
            </a:r>
            <a:r>
              <a:rPr lang="en-US" altLang="ko-KR" sz="2600" dirty="0"/>
              <a:t>.</a:t>
            </a:r>
            <a:endParaRPr lang="ko-KR" altLang="en-US" sz="2600" dirty="0"/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2600" dirty="0"/>
              <a:t>④ 시장은 지방보조사업자가 제</a:t>
            </a:r>
            <a:r>
              <a:rPr lang="en-US" altLang="ko-KR" sz="2600" dirty="0"/>
              <a:t>3</a:t>
            </a:r>
            <a:r>
              <a:rPr lang="ko-KR" altLang="en-US" sz="2600" dirty="0"/>
              <a:t>항에 따른 명령을 위반하였을 때에는 그 지방 보조사업의 수행을 일시 정지시킬 수 있다</a:t>
            </a:r>
            <a:r>
              <a:rPr lang="en-US" altLang="ko-KR" sz="2600" dirty="0" smtClean="0"/>
              <a:t>.</a:t>
            </a:r>
          </a:p>
          <a:p>
            <a:pPr fontAlgn="base">
              <a:lnSpc>
                <a:spcPct val="170000"/>
              </a:lnSpc>
            </a:pPr>
            <a:r>
              <a:rPr lang="ko-KR" altLang="en-US" sz="2600" b="1" dirty="0">
                <a:solidFill>
                  <a:srgbClr val="FF0000"/>
                </a:solidFill>
              </a:rPr>
              <a:t>제</a:t>
            </a:r>
            <a:r>
              <a:rPr lang="en-US" altLang="ko-KR" sz="2600" b="1" dirty="0">
                <a:solidFill>
                  <a:srgbClr val="FF0000"/>
                </a:solidFill>
              </a:rPr>
              <a:t>23</a:t>
            </a:r>
            <a:r>
              <a:rPr lang="ko-KR" altLang="en-US" sz="2600" b="1" dirty="0">
                <a:solidFill>
                  <a:srgbClr val="FF0000"/>
                </a:solidFill>
              </a:rPr>
              <a:t>조</a:t>
            </a:r>
            <a:r>
              <a:rPr lang="en-US" altLang="ko-KR" sz="2600" b="1" dirty="0">
                <a:solidFill>
                  <a:srgbClr val="FF0000"/>
                </a:solidFill>
              </a:rPr>
              <a:t>(</a:t>
            </a:r>
            <a:r>
              <a:rPr lang="ko-KR" altLang="en-US" sz="2600" b="1" dirty="0">
                <a:solidFill>
                  <a:srgbClr val="FF0000"/>
                </a:solidFill>
              </a:rPr>
              <a:t>감독 등</a:t>
            </a:r>
            <a:r>
              <a:rPr lang="en-US" altLang="ko-KR" sz="2600" b="1" dirty="0">
                <a:solidFill>
                  <a:srgbClr val="FF0000"/>
                </a:solidFill>
              </a:rPr>
              <a:t>)</a:t>
            </a:r>
            <a:r>
              <a:rPr lang="ko-KR" altLang="en-US" sz="2600" b="1" dirty="0">
                <a:solidFill>
                  <a:srgbClr val="FF0000"/>
                </a:solidFill>
              </a:rPr>
              <a:t> </a:t>
            </a:r>
            <a:r>
              <a:rPr lang="ko-KR" altLang="en-US" sz="2600" dirty="0"/>
              <a:t>시장은 지방보조금의 적정한 집행을 기하기 위하여 필요하다고 인정할 때는 지방보조금을 </a:t>
            </a:r>
            <a:r>
              <a:rPr lang="ko-KR" altLang="en-US" sz="2600" dirty="0" err="1"/>
              <a:t>교부받은</a:t>
            </a:r>
            <a:r>
              <a:rPr lang="ko-KR" altLang="en-US" sz="2600" dirty="0"/>
              <a:t> 자에 대하여 그 지방보조사업에 관한 보고를 하게 하거나 소속공무원으로 하여금 </a:t>
            </a:r>
            <a:r>
              <a:rPr lang="ko-KR" altLang="en-US" sz="2600" dirty="0" err="1"/>
              <a:t>관계장부</a:t>
            </a:r>
            <a:r>
              <a:rPr lang="en-US" altLang="ko-KR" sz="2600" dirty="0"/>
              <a:t>, </a:t>
            </a:r>
            <a:r>
              <a:rPr lang="ko-KR" altLang="en-US" sz="2600" dirty="0"/>
              <a:t>서류 또는 그 사업 내용을 검사하게 하거나 감독상 필요한 처분을 할 수 있다</a:t>
            </a:r>
            <a:r>
              <a:rPr lang="en-US" altLang="ko-KR" sz="2600" dirty="0"/>
              <a:t>.</a:t>
            </a:r>
            <a:endParaRPr lang="ko-KR" altLang="en-US" sz="2600" dirty="0"/>
          </a:p>
          <a:p>
            <a:pPr fontAlgn="base">
              <a:lnSpc>
                <a:spcPct val="160000"/>
              </a:lnSpc>
            </a:pPr>
            <a:endParaRPr lang="en-US" altLang="ko-KR" sz="2600" dirty="0" smtClean="0"/>
          </a:p>
          <a:p>
            <a:pPr fontAlgn="base">
              <a:lnSpc>
                <a:spcPct val="160000"/>
              </a:lnSpc>
            </a:pPr>
            <a:endParaRPr lang="ko-KR" altLang="en-US" sz="26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02137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61" y="230188"/>
            <a:ext cx="10231278" cy="128605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29175" y="2049559"/>
            <a:ext cx="3705244" cy="4351338"/>
          </a:xfrm>
          <a:prstGeom prst="rect">
            <a:avLst/>
          </a:prstGeom>
        </p:spPr>
      </p:pic>
      <p:sp>
        <p:nvSpPr>
          <p:cNvPr id="6" name="내용 개체 틀 2"/>
          <p:cNvSpPr txBox="1">
            <a:spLocks/>
          </p:cNvSpPr>
          <p:nvPr/>
        </p:nvSpPr>
        <p:spPr>
          <a:xfrm>
            <a:off x="838200" y="1825624"/>
            <a:ext cx="10515600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 smtClean="0">
                <a:solidFill>
                  <a:srgbClr val="FF0000"/>
                </a:solidFill>
              </a:rPr>
              <a:t>&lt;&lt;ISO37001&gt;&gt;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ko-KR" dirty="0" smtClean="0">
                <a:latin typeface="+mj-ea"/>
                <a:ea typeface="+mj-ea"/>
              </a:rPr>
              <a:t>-</a:t>
            </a:r>
            <a:r>
              <a:rPr lang="ko-KR" altLang="en-US" dirty="0" smtClean="0">
                <a:latin typeface="+mj-ea"/>
                <a:ea typeface="+mj-ea"/>
              </a:rPr>
              <a:t>한국표준협회</a:t>
            </a:r>
            <a:r>
              <a:rPr lang="en-US" altLang="ko-KR" dirty="0" smtClean="0">
                <a:latin typeface="+mj-ea"/>
                <a:ea typeface="+mj-ea"/>
              </a:rPr>
              <a:t>(KSA)</a:t>
            </a:r>
            <a:r>
              <a:rPr lang="ko-KR" altLang="en-US" dirty="0" smtClean="0">
                <a:latin typeface="+mj-ea"/>
                <a:ea typeface="+mj-ea"/>
              </a:rPr>
              <a:t>로부터 </a:t>
            </a:r>
            <a:endParaRPr lang="en-US" altLang="ko-KR" dirty="0" smtClean="0"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ko-KR" altLang="en-US" dirty="0" smtClean="0">
                <a:latin typeface="+mj-ea"/>
                <a:ea typeface="+mj-ea"/>
              </a:rPr>
              <a:t>국제표준화기구</a:t>
            </a:r>
            <a:r>
              <a:rPr lang="en-US" altLang="ko-KR" dirty="0" smtClean="0">
                <a:latin typeface="+mj-ea"/>
                <a:ea typeface="+mj-ea"/>
              </a:rPr>
              <a:t>(ISO)</a:t>
            </a:r>
            <a:r>
              <a:rPr lang="ko-KR" altLang="en-US" dirty="0" smtClean="0">
                <a:latin typeface="+mj-ea"/>
                <a:ea typeface="+mj-ea"/>
              </a:rPr>
              <a:t>가</a:t>
            </a:r>
            <a:r>
              <a:rPr lang="en-US" altLang="ko-KR" dirty="0" smtClean="0">
                <a:latin typeface="+mj-ea"/>
                <a:ea typeface="+mj-ea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제정한 </a:t>
            </a:r>
            <a:endParaRPr lang="en-US" altLang="ko-KR" dirty="0" smtClean="0"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ko-KR" altLang="en-US" b="1" dirty="0" smtClean="0">
                <a:solidFill>
                  <a:srgbClr val="002060"/>
                </a:solidFill>
                <a:latin typeface="+mj-ea"/>
                <a:ea typeface="+mj-ea"/>
              </a:rPr>
              <a:t>부패방지경영시스템</a:t>
            </a:r>
            <a:endParaRPr lang="en-US" altLang="ko-KR" b="1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ko-KR" dirty="0" smtClean="0">
                <a:latin typeface="+mj-ea"/>
                <a:ea typeface="+mj-ea"/>
              </a:rPr>
              <a:t>-</a:t>
            </a:r>
            <a:r>
              <a:rPr lang="ko-KR" altLang="en-US" dirty="0" smtClean="0">
                <a:solidFill>
                  <a:srgbClr val="002060"/>
                </a:solidFill>
                <a:latin typeface="+mj-ea"/>
                <a:ea typeface="+mj-ea"/>
              </a:rPr>
              <a:t>공공기관과 민간기관</a:t>
            </a:r>
            <a:r>
              <a:rPr lang="en-US" altLang="ko-KR" dirty="0" smtClean="0">
                <a:solidFill>
                  <a:srgbClr val="002060"/>
                </a:solidFill>
                <a:latin typeface="+mj-ea"/>
                <a:ea typeface="+mj-ea"/>
              </a:rPr>
              <a:t>, </a:t>
            </a:r>
            <a:r>
              <a:rPr lang="ko-KR" altLang="en-US" dirty="0" smtClean="0">
                <a:solidFill>
                  <a:srgbClr val="002060"/>
                </a:solidFill>
                <a:latin typeface="+mj-ea"/>
                <a:ea typeface="+mj-ea"/>
              </a:rPr>
              <a:t>비영리단체들이</a:t>
            </a:r>
            <a:endParaRPr lang="en-US" altLang="ko-KR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ko-KR" altLang="en-US" dirty="0" smtClean="0">
                <a:solidFill>
                  <a:srgbClr val="002060"/>
                </a:solidFill>
                <a:latin typeface="+mj-ea"/>
                <a:ea typeface="+mj-ea"/>
              </a:rPr>
              <a:t>부패와 싸우는데 있어 주요한 역할</a:t>
            </a:r>
            <a:endParaRPr lang="en-US" altLang="ko-KR" dirty="0" smtClean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ko-KR" dirty="0" smtClean="0">
                <a:latin typeface="+mj-ea"/>
                <a:ea typeface="+mj-ea"/>
              </a:rPr>
              <a:t>-</a:t>
            </a:r>
            <a:r>
              <a:rPr lang="ko-KR" altLang="en-US" dirty="0" smtClean="0">
                <a:latin typeface="+mj-ea"/>
                <a:ea typeface="+mj-ea"/>
              </a:rPr>
              <a:t>부패방지경험시스템 계획</a:t>
            </a:r>
            <a:endParaRPr lang="en-US" altLang="ko-KR" dirty="0" smtClean="0">
              <a:latin typeface="+mj-ea"/>
              <a:ea typeface="+mj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ko-KR" dirty="0" smtClean="0">
                <a:latin typeface="+mj-ea"/>
                <a:ea typeface="+mj-ea"/>
              </a:rPr>
              <a:t>-</a:t>
            </a:r>
            <a:r>
              <a:rPr lang="ko-KR" altLang="en-US" dirty="0" smtClean="0">
                <a:latin typeface="+mj-ea"/>
                <a:ea typeface="+mj-ea"/>
              </a:rPr>
              <a:t>책임과 역할 분담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ko-K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5559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구미시의 의무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74237"/>
            <a:ext cx="10515600" cy="521581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1. </a:t>
            </a:r>
            <a:r>
              <a:rPr lang="ko-KR" altLang="en-US" dirty="0" smtClean="0"/>
              <a:t>보조금 중간 관리 감독 시스템 확충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민간행사보조금 횡령에 대한 조사 시스템 확충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3. </a:t>
            </a:r>
            <a:r>
              <a:rPr lang="ko-KR" altLang="en-US" dirty="0" smtClean="0"/>
              <a:t>정부의 보조금 부정수급 시스템 활용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4. </a:t>
            </a:r>
            <a:r>
              <a:rPr lang="ko-KR" altLang="en-US" dirty="0" err="1" smtClean="0"/>
              <a:t>공익제보자</a:t>
            </a:r>
            <a:r>
              <a:rPr lang="ko-KR" altLang="en-US" dirty="0" smtClean="0"/>
              <a:t> 보호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5. </a:t>
            </a:r>
            <a:r>
              <a:rPr lang="ko-KR" altLang="en-US" dirty="0" smtClean="0"/>
              <a:t>감사실의 기능을 구미시 예산 관련 단체와 개인으로 확대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6. </a:t>
            </a:r>
            <a:r>
              <a:rPr lang="ko-KR" altLang="en-US" dirty="0" smtClean="0"/>
              <a:t>부패방지프로그램 응용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7. </a:t>
            </a:r>
            <a:r>
              <a:rPr lang="ko-KR" altLang="en-US" dirty="0" smtClean="0"/>
              <a:t>다양한 민간보조사업자 확대</a:t>
            </a:r>
            <a:endParaRPr lang="en-US" altLang="ko-KR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 smtClean="0"/>
              <a:t>8. </a:t>
            </a:r>
            <a:r>
              <a:rPr lang="ko-KR" altLang="en-US" dirty="0" smtClean="0"/>
              <a:t>횡령사건 보조자 일벌백계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2927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594</Words>
  <Application>Microsoft Office PowerPoint</Application>
  <PresentationFormat>와이드스크린</PresentationFormat>
  <Paragraphs>85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9" baseType="lpstr">
      <vt:lpstr>HCI Poppy</vt:lpstr>
      <vt:lpstr>HY헤드라인M</vt:lpstr>
      <vt:lpstr>맑은 고딕</vt:lpstr>
      <vt:lpstr>바탕</vt:lpstr>
      <vt:lpstr>한양견고딕</vt:lpstr>
      <vt:lpstr>휴먼명조</vt:lpstr>
      <vt:lpstr>Arial</vt:lpstr>
      <vt:lpstr>Office 테마</vt:lpstr>
      <vt:lpstr>      “구미시 민간보조금 관리와 공익제보자 보호와 포상에 관하여 ”  (5분 자유발언) </vt:lpstr>
      <vt:lpstr>지방재벙법 제 23조-민간보조금의 교부</vt:lpstr>
      <vt:lpstr>지방 보조금의 분류-예산과목별 분류</vt:lpstr>
      <vt:lpstr>문화예술과 민간행사보조금 예산</vt:lpstr>
      <vt:lpstr>보조금 횡령 사건  –벌금 500만원, 보조금 횡령 환수조치 약 300만원 판결</vt:lpstr>
      <vt:lpstr>공익제보자&amp;내부고발자</vt:lpstr>
      <vt:lpstr>공익신고 보상금&amp;포상금 제도</vt:lpstr>
      <vt:lpstr>기획재정부 부정수급 종합대책 (2014년)</vt:lpstr>
      <vt:lpstr>구미시 지방보조금 관리 조례</vt:lpstr>
      <vt:lpstr>PowerPoint 프레젠테이션</vt:lpstr>
      <vt:lpstr>구미시의 의무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5분발언</dc:title>
  <dc:creator>USER</dc:creator>
  <cp:lastModifiedBy>user</cp:lastModifiedBy>
  <cp:revision>16</cp:revision>
  <cp:lastPrinted>2021-09-08T07:00:44Z</cp:lastPrinted>
  <dcterms:created xsi:type="dcterms:W3CDTF">2021-09-06T06:54:11Z</dcterms:created>
  <dcterms:modified xsi:type="dcterms:W3CDTF">2021-10-20T07:03:16Z</dcterms:modified>
</cp:coreProperties>
</file>