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F90C8-9B19-4D67-90D4-CF36CE5F8E6F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ABA09-3438-4C28-86EB-42AD6917C9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276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7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17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06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39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62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78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76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85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02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61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75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CBF6-7C6F-4F91-9D55-FC747B197EF0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8C04-C8C5-4D6E-A8C9-37252DA913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8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0770"/>
          </a:xfrm>
        </p:spPr>
        <p:txBody>
          <a:bodyPr>
            <a:normAutofit fontScale="90000"/>
          </a:bodyPr>
          <a:lstStyle/>
          <a:p>
            <a:pPr lvl="0" eaLnBrk="0" fontAlgn="base" latinLnBrk="0" hangingPunct="0">
              <a:lnSpc>
                <a:spcPct val="100000"/>
              </a:lnSpc>
              <a:spcAft>
                <a:spcPct val="0"/>
              </a:spcAft>
              <a:tabLst>
                <a:tab pos="-16527463" algn="l"/>
                <a:tab pos="-16019463" algn="l"/>
                <a:tab pos="-15511463" algn="l"/>
                <a:tab pos="-15003463" algn="l"/>
                <a:tab pos="-14495463" algn="l"/>
                <a:tab pos="-13987463" algn="l"/>
                <a:tab pos="-13479463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r>
              <a:rPr lang="en-US" altLang="ko-KR" sz="3200" b="1" dirty="0">
                <a:solidFill>
                  <a:srgbClr val="0000FF"/>
                </a:solidFill>
                <a:latin typeface="HY헤드라인M" panose="02030600000101010101" pitchFamily="18" charset="-127"/>
              </a:rPr>
              <a:t>“</a:t>
            </a:r>
            <a:r>
              <a:rPr lang="ko-KR" altLang="en-US" sz="3200" b="1" dirty="0">
                <a:solidFill>
                  <a:srgbClr val="0000FF"/>
                </a:solidFill>
                <a:ea typeface="HY헤드라인M" panose="02030600000101010101" pitchFamily="18" charset="-127"/>
              </a:rPr>
              <a:t>아동학대는 과연 복지 정책의 문제로만 보아야 하는가</a:t>
            </a:r>
            <a:r>
              <a:rPr lang="en-US" altLang="ko-KR" sz="3200" b="1" dirty="0">
                <a:solidFill>
                  <a:srgbClr val="0000FF"/>
                </a:solidFill>
                <a:latin typeface="HY헤드라인M" panose="02030600000101010101" pitchFamily="18" charset="-127"/>
              </a:rPr>
              <a:t>?”</a:t>
            </a:r>
            <a:r>
              <a:rPr kumimoji="0" lang="en-US" altLang="ko-K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ko-KR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altLang="ko-KR" sz="3200" b="1" dirty="0">
                <a:solidFill>
                  <a:srgbClr val="008000"/>
                </a:solidFill>
                <a:latin typeface="한양견고딕"/>
              </a:rPr>
              <a:t>(5</a:t>
            </a:r>
            <a:r>
              <a:rPr lang="ko-KR" altLang="en-US" sz="3200" b="1" dirty="0">
                <a:solidFill>
                  <a:srgbClr val="008000"/>
                </a:solidFill>
                <a:ea typeface="한양견고딕"/>
              </a:rPr>
              <a:t>분 </a:t>
            </a:r>
            <a:r>
              <a:rPr lang="ko-KR" altLang="en-US" sz="3200" b="1" dirty="0" smtClean="0">
                <a:solidFill>
                  <a:srgbClr val="008000"/>
                </a:solidFill>
                <a:ea typeface="한양견고딕"/>
              </a:rPr>
              <a:t>자유발언</a:t>
            </a:r>
            <a:r>
              <a:rPr lang="en-US" altLang="ko-KR" sz="3200" b="1" dirty="0" smtClean="0">
                <a:solidFill>
                  <a:srgbClr val="008000"/>
                </a:solidFill>
                <a:ea typeface="한양견고딕"/>
              </a:rPr>
              <a:t>)</a:t>
            </a:r>
            <a:endParaRPr lang="ko-KR" altLang="en-US" sz="32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56466"/>
              </p:ext>
            </p:extLst>
          </p:nvPr>
        </p:nvGraphicFramePr>
        <p:xfrm>
          <a:off x="9779359" y="127835"/>
          <a:ext cx="2285641" cy="912114"/>
        </p:xfrm>
        <a:graphic>
          <a:graphicData uri="http://schemas.openxmlformats.org/drawingml/2006/table">
            <a:tbl>
              <a:tblPr/>
              <a:tblGrid>
                <a:gridCol w="2285641">
                  <a:extLst>
                    <a:ext uri="{9D8B030D-6E8A-4147-A177-3AD203B41FA5}">
                      <a16:colId xmlns:a16="http://schemas.microsoft.com/office/drawing/2014/main" val="3381020599"/>
                    </a:ext>
                  </a:extLst>
                </a:gridCol>
              </a:tblGrid>
              <a:tr h="17856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248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회 구미시의회 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차 임시회</a:t>
                      </a:r>
                      <a:endParaRPr lang="ko-KR" altLang="en-US" sz="1100" b="1" kern="0" spc="-12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290554"/>
                  </a:ext>
                </a:extLst>
              </a:tr>
              <a:tr h="17856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차 본 회 의</a:t>
                      </a:r>
                      <a:endParaRPr lang="ko-KR" altLang="en-US" sz="1100" b="1" kern="0" spc="-12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748497"/>
                  </a:ext>
                </a:extLst>
              </a:tr>
              <a:tr h="17856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2021. 04. 08(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목</a:t>
                      </a: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) 11:00</a:t>
                      </a:r>
                      <a:endParaRPr lang="ko-KR" altLang="en-US" sz="1100" b="1" kern="0" spc="-12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3976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780058" y="127486"/>
            <a:ext cx="12861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575331"/>
              </p:ext>
            </p:extLst>
          </p:nvPr>
        </p:nvGraphicFramePr>
        <p:xfrm>
          <a:off x="3976360" y="2823940"/>
          <a:ext cx="4239280" cy="3025902"/>
        </p:xfrm>
        <a:graphic>
          <a:graphicData uri="http://schemas.openxmlformats.org/drawingml/2006/table">
            <a:tbl>
              <a:tblPr/>
              <a:tblGrid>
                <a:gridCol w="4239280">
                  <a:extLst>
                    <a:ext uri="{9D8B030D-6E8A-4147-A177-3AD203B41FA5}">
                      <a16:colId xmlns:a16="http://schemas.microsoft.com/office/drawing/2014/main" val="810447597"/>
                    </a:ext>
                  </a:extLst>
                </a:gridCol>
              </a:tblGrid>
              <a:tr h="248437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FF0000"/>
                          </a:solidFill>
                          <a:effectLst/>
                          <a:latin typeface="휴먼명조" panose="02010504000101010101" pitchFamily="2" charset="-127"/>
                          <a:ea typeface="휴먼명조" panose="02010504000101010101" pitchFamily="2" charset="-127"/>
                        </a:rPr>
                        <a:t>◯ </a:t>
                      </a:r>
                      <a:r>
                        <a:rPr lang="ko-KR" altLang="en-US" sz="1300" b="1" kern="0" spc="-80" dirty="0">
                          <a:solidFill>
                            <a:srgbClr val="FF0000"/>
                          </a:solidFill>
                          <a:effectLst/>
                          <a:latin typeface="휴먼명조" panose="02010504000101010101" pitchFamily="2" charset="-127"/>
                          <a:ea typeface="휴먼명조" panose="02010504000101010101" pitchFamily="2" charset="-127"/>
                        </a:rPr>
                        <a:t>제 목</a:t>
                      </a:r>
                      <a:r>
                        <a:rPr lang="ko-KR" altLang="en-US" sz="1300" b="1" kern="0" spc="-80" dirty="0">
                          <a:solidFill>
                            <a:srgbClr val="FF0000"/>
                          </a:solidFill>
                          <a:effectLst/>
                          <a:latin typeface="휴먼명조" panose="02010504000101010101" pitchFamily="2" charset="-127"/>
                        </a:rPr>
                        <a:t> </a:t>
                      </a:r>
                      <a:r>
                        <a:rPr lang="en-US" altLang="ko-KR" sz="1300" b="1" kern="0" spc="-80" dirty="0">
                          <a:solidFill>
                            <a:srgbClr val="FF0000"/>
                          </a:solidFill>
                          <a:effectLst/>
                          <a:latin typeface="휴먼명조" panose="02010504000101010101" pitchFamily="2" charset="-127"/>
                        </a:rPr>
                        <a:t>: </a:t>
                      </a:r>
                      <a:r>
                        <a:rPr lang="ko-KR" altLang="en-US" sz="1300" b="1" kern="0" spc="-80" dirty="0">
                          <a:solidFill>
                            <a:srgbClr val="FF0000"/>
                          </a:solidFill>
                          <a:effectLst/>
                          <a:latin typeface="휴먼명조" panose="02010504000101010101" pitchFamily="2" charset="-127"/>
                          <a:ea typeface="휴먼명조" panose="02010504000101010101" pitchFamily="2" charset="-127"/>
                        </a:rPr>
                        <a:t>아동학대라는 범죄와 복지정책</a:t>
                      </a:r>
                      <a:endParaRPr lang="ko-KR" altLang="en-US" sz="1300" b="1" kern="0" spc="-80" dirty="0">
                        <a:solidFill>
                          <a:srgbClr val="FF0000"/>
                        </a:solidFill>
                        <a:effectLst/>
                        <a:latin typeface="휴먼명조" panose="02010504000101010101" pitchFamily="2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◯ 내 용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1300" b="1" kern="0" spc="-20" dirty="0" err="1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어린이집</a:t>
                      </a:r>
                      <a:r>
                        <a:rPr lang="ko-KR" altLang="en-US" sz="13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 아동학대의 발생</a:t>
                      </a:r>
                      <a:endParaRPr lang="ko-KR" altLang="en-US" sz="13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13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가정에서의 아동학대의 발생</a:t>
                      </a:r>
                      <a:endParaRPr lang="ko-KR" altLang="en-US" sz="13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1300" b="1" kern="0" spc="-20" dirty="0" err="1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범죄로서의</a:t>
                      </a:r>
                      <a:r>
                        <a:rPr lang="ko-KR" altLang="en-US" sz="13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 아동학대</a:t>
                      </a:r>
                      <a:endParaRPr lang="ko-KR" altLang="en-US" sz="13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13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복지사각지대의 아동학대 </a:t>
                      </a:r>
                      <a:endParaRPr lang="ko-KR" altLang="en-US" sz="13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13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아동학대에 대한 구미시 행정의 역할</a:t>
                      </a:r>
                      <a:endParaRPr lang="ko-KR" altLang="en-US" sz="13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131763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267200" y="56557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06605744" descr="EMB000025a43e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112934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840153" y="5914653"/>
            <a:ext cx="18004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200000"/>
              </a:lnSpc>
              <a:spcBef>
                <a:spcPts val="570"/>
              </a:spcBef>
              <a:tabLst>
                <a:tab pos="-16527780" algn="l"/>
                <a:tab pos="-16019780" algn="l"/>
                <a:tab pos="-15511780" algn="l"/>
                <a:tab pos="-15003780" algn="l"/>
                <a:tab pos="-14495780" algn="l"/>
                <a:tab pos="-13987780" algn="l"/>
                <a:tab pos="-13479780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r>
              <a:rPr lang="ko-KR" altLang="en-US" b="1" kern="0" dirty="0">
                <a:solidFill>
                  <a:srgbClr val="000000"/>
                </a:solidFill>
                <a:ea typeface="한양견고딕"/>
              </a:rPr>
              <a:t>기획행정위원회</a:t>
            </a:r>
            <a:endParaRPr lang="ko-KR" altLang="en-US" sz="800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9846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000" b="1" dirty="0" smtClean="0"/>
              <a:t>구미시 </a:t>
            </a:r>
            <a:r>
              <a:rPr lang="ko-KR" altLang="en-US" sz="4000" b="1" dirty="0" err="1" smtClean="0"/>
              <a:t>어린이집</a:t>
            </a:r>
            <a:r>
              <a:rPr lang="ko-KR" altLang="en-US" sz="4000" b="1" dirty="0" smtClean="0"/>
              <a:t> 아동 학대 사건 발생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lnSpc>
                <a:spcPct val="150000"/>
              </a:lnSpc>
              <a:buNone/>
            </a:pPr>
            <a:r>
              <a:rPr lang="en-US" altLang="ko-KR" b="1" dirty="0" smtClean="0"/>
              <a:t>*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현재까지 </a:t>
            </a:r>
            <a:r>
              <a:rPr lang="ko-KR" altLang="en-US" sz="3200" b="1" dirty="0">
                <a:solidFill>
                  <a:srgbClr val="FF0000"/>
                </a:solidFill>
              </a:rPr>
              <a:t>총 </a:t>
            </a:r>
            <a:r>
              <a:rPr lang="en-US" altLang="ko-KR" sz="3200" b="1" dirty="0">
                <a:solidFill>
                  <a:srgbClr val="FF0000"/>
                </a:solidFill>
              </a:rPr>
              <a:t>4</a:t>
            </a:r>
            <a:r>
              <a:rPr lang="ko-KR" altLang="en-US" sz="3200" b="1" dirty="0">
                <a:solidFill>
                  <a:srgbClr val="FF0000"/>
                </a:solidFill>
              </a:rPr>
              <a:t>건</a:t>
            </a:r>
            <a:r>
              <a:rPr lang="en-US" altLang="ko-KR" sz="3200" b="1" dirty="0">
                <a:solidFill>
                  <a:srgbClr val="FF0000"/>
                </a:solidFill>
              </a:rPr>
              <a:t>.</a:t>
            </a:r>
            <a:endParaRPr lang="ko-KR" altLang="en-US" sz="3200" b="1" dirty="0">
              <a:solidFill>
                <a:srgbClr val="FF000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1. 2018</a:t>
            </a:r>
            <a:r>
              <a:rPr lang="ko-KR" altLang="en-US" b="1" dirty="0"/>
              <a:t>년 </a:t>
            </a:r>
            <a:r>
              <a:rPr lang="en-US" altLang="ko-KR" b="1" dirty="0"/>
              <a:t>8</a:t>
            </a:r>
            <a:r>
              <a:rPr lang="ko-KR" altLang="en-US" b="1" dirty="0"/>
              <a:t>월 </a:t>
            </a:r>
            <a:r>
              <a:rPr lang="en-US" altLang="ko-KR" b="1" dirty="0"/>
              <a:t>7</a:t>
            </a:r>
            <a:r>
              <a:rPr lang="ko-KR" altLang="en-US" b="1" dirty="0"/>
              <a:t>일 </a:t>
            </a:r>
            <a:r>
              <a:rPr lang="ko-KR" altLang="en-US" b="1" dirty="0" smtClean="0"/>
              <a:t>산동</a:t>
            </a:r>
            <a:endParaRPr lang="ko-KR" altLang="en-US" b="1" dirty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2. </a:t>
            </a:r>
            <a:r>
              <a:rPr lang="en-US" altLang="ko-KR" b="1" dirty="0" smtClean="0"/>
              <a:t>2018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8</a:t>
            </a:r>
            <a:r>
              <a:rPr lang="ko-KR" altLang="en-US" b="1" dirty="0"/>
              <a:t>월 </a:t>
            </a:r>
            <a:r>
              <a:rPr lang="en-US" altLang="ko-KR" b="1" dirty="0"/>
              <a:t>8</a:t>
            </a:r>
            <a:r>
              <a:rPr lang="ko-KR" altLang="en-US" b="1" dirty="0"/>
              <a:t>일 </a:t>
            </a:r>
            <a:r>
              <a:rPr lang="ko-KR" altLang="en-US" b="1" dirty="0" smtClean="0"/>
              <a:t>고아</a:t>
            </a:r>
            <a:r>
              <a:rPr lang="en-US" altLang="ko-KR" b="1" dirty="0" smtClean="0"/>
              <a:t> </a:t>
            </a:r>
            <a:endParaRPr lang="ko-KR" altLang="en-US" b="1" dirty="0"/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3. 2018</a:t>
            </a:r>
            <a:r>
              <a:rPr lang="ko-KR" altLang="en-US" b="1" dirty="0"/>
              <a:t>년 </a:t>
            </a:r>
            <a:r>
              <a:rPr lang="en-US" altLang="ko-KR" b="1" dirty="0" smtClean="0"/>
              <a:t>9</a:t>
            </a:r>
            <a:r>
              <a:rPr lang="ko-KR" altLang="en-US" b="1" dirty="0"/>
              <a:t>월 </a:t>
            </a:r>
            <a:r>
              <a:rPr lang="en-US" altLang="ko-KR" b="1" dirty="0"/>
              <a:t>11</a:t>
            </a:r>
            <a:r>
              <a:rPr lang="ko-KR" altLang="en-US" b="1" dirty="0"/>
              <a:t>일 </a:t>
            </a:r>
            <a:r>
              <a:rPr lang="ko-KR" altLang="en-US" b="1" dirty="0" err="1"/>
              <a:t>옥계</a:t>
            </a:r>
            <a:r>
              <a:rPr lang="ko-KR" altLang="en-US" b="1" dirty="0"/>
              <a:t> 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4. </a:t>
            </a:r>
            <a:r>
              <a:rPr lang="en-US" altLang="ko-KR" b="1" dirty="0" smtClean="0"/>
              <a:t>2020</a:t>
            </a:r>
            <a:r>
              <a:rPr lang="ko-KR" altLang="en-US" b="1" dirty="0"/>
              <a:t>년 </a:t>
            </a:r>
            <a:r>
              <a:rPr lang="en-US" altLang="ko-KR" b="1" dirty="0"/>
              <a:t>1</a:t>
            </a:r>
            <a:r>
              <a:rPr lang="ko-KR" altLang="en-US" b="1" dirty="0"/>
              <a:t>월 </a:t>
            </a:r>
            <a:r>
              <a:rPr lang="en-US" altLang="ko-KR" b="1" dirty="0"/>
              <a:t>14</a:t>
            </a:r>
            <a:r>
              <a:rPr lang="ko-KR" altLang="en-US" b="1" dirty="0"/>
              <a:t>일 송정</a:t>
            </a:r>
            <a:r>
              <a:rPr lang="en-US" altLang="ko-KR" b="1" dirty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55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0204" y="365125"/>
            <a:ext cx="11255432" cy="1325563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effectLst/>
              </a:rPr>
              <a:t>구미시 아동학대 예방 및 </a:t>
            </a:r>
            <a:r>
              <a:rPr lang="ko-KR" altLang="en-US" sz="3600" b="1" dirty="0" err="1" smtClean="0">
                <a:effectLst/>
              </a:rPr>
              <a:t>피해아동</a:t>
            </a:r>
            <a:r>
              <a:rPr lang="ko-KR" altLang="en-US" sz="3600" b="1" dirty="0" smtClean="0">
                <a:effectLst/>
              </a:rPr>
              <a:t> 보호에 관한 조례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7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2400" b="1" dirty="0" err="1" smtClean="0">
                <a:solidFill>
                  <a:srgbClr val="FF0000"/>
                </a:solidFill>
              </a:rPr>
              <a:t>피해아동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및 그 가족 등에 대한 지원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) </a:t>
            </a:r>
            <a:r>
              <a:rPr lang="ko-KR" altLang="en-US" sz="2400" dirty="0" smtClean="0"/>
              <a:t>  ① 시장은 아동보호전문기관과 협조하여 아동의 안전 확보와 </a:t>
            </a:r>
            <a:r>
              <a:rPr lang="ko-KR" altLang="en-US" sz="2400" dirty="0" err="1" smtClean="0"/>
              <a:t>재학대</a:t>
            </a:r>
            <a:r>
              <a:rPr lang="ko-KR" altLang="en-US" sz="2400" dirty="0" smtClean="0"/>
              <a:t> 방지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건전한 </a:t>
            </a:r>
            <a:r>
              <a:rPr lang="ko-KR" altLang="en-US" sz="2400" dirty="0" err="1" smtClean="0"/>
              <a:t>가정기능의</a:t>
            </a:r>
            <a:r>
              <a:rPr lang="ko-KR" altLang="en-US" sz="2400" dirty="0" smtClean="0"/>
              <a:t> 유지 등을 </a:t>
            </a:r>
            <a:r>
              <a:rPr lang="ko-KR" altLang="en-US" sz="2400" b="1" dirty="0" smtClean="0">
                <a:solidFill>
                  <a:srgbClr val="00B0F0"/>
                </a:solidFill>
              </a:rPr>
              <a:t>위하여 </a:t>
            </a:r>
            <a:r>
              <a:rPr lang="ko-KR" altLang="en-US" sz="2400" b="1" dirty="0" err="1" smtClean="0">
                <a:solidFill>
                  <a:srgbClr val="00B0F0"/>
                </a:solidFill>
              </a:rPr>
              <a:t>피해아동</a:t>
            </a:r>
            <a:r>
              <a:rPr lang="ko-KR" altLang="en-US" sz="2400" b="1" dirty="0" smtClean="0">
                <a:solidFill>
                  <a:srgbClr val="00B0F0"/>
                </a:solidFill>
              </a:rPr>
              <a:t> 및 보호자를 포함한 피해아동의 가족에게 상담</a:t>
            </a:r>
            <a:r>
              <a:rPr lang="en-US" altLang="ko-KR" sz="2400" b="1" dirty="0" smtClean="0">
                <a:solidFill>
                  <a:srgbClr val="00B0F0"/>
                </a:solidFill>
              </a:rPr>
              <a:t>, </a:t>
            </a:r>
            <a:r>
              <a:rPr lang="ko-KR" altLang="en-US" sz="2400" b="1" dirty="0" smtClean="0">
                <a:solidFill>
                  <a:srgbClr val="00B0F0"/>
                </a:solidFill>
              </a:rPr>
              <a:t>교육 및 </a:t>
            </a:r>
            <a:r>
              <a:rPr lang="ko-KR" altLang="en-US" sz="2400" b="1" dirty="0" err="1" smtClean="0">
                <a:solidFill>
                  <a:srgbClr val="00B0F0"/>
                </a:solidFill>
              </a:rPr>
              <a:t>의료적ㆍ심리적</a:t>
            </a:r>
            <a:r>
              <a:rPr lang="ko-KR" altLang="en-US" sz="2400" b="1" dirty="0" smtClean="0">
                <a:solidFill>
                  <a:srgbClr val="00B0F0"/>
                </a:solidFill>
              </a:rPr>
              <a:t> 치료 등의 필요한 지원을 제공할 수 있다</a:t>
            </a:r>
            <a:r>
              <a:rPr lang="en-US" altLang="ko-KR" sz="2400" b="1" dirty="0" smtClean="0">
                <a:solidFill>
                  <a:srgbClr val="00B0F0"/>
                </a:solidFill>
              </a:rPr>
              <a:t>.</a:t>
            </a:r>
            <a:br>
              <a:rPr lang="en-US" altLang="ko-KR" sz="2400" b="1" dirty="0" smtClean="0">
                <a:solidFill>
                  <a:srgbClr val="00B0F0"/>
                </a:solidFill>
              </a:rPr>
            </a:br>
            <a:endParaRPr lang="en-US" altLang="ko-KR" sz="2400" b="1" dirty="0" smtClean="0">
              <a:solidFill>
                <a:srgbClr val="00B0F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② </a:t>
            </a:r>
            <a:r>
              <a:rPr lang="ko-KR" altLang="en-US" sz="2400" dirty="0" smtClean="0"/>
              <a:t>보호자를 포함한 피해아동의 가족은 아동보호전문기관이 제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항에 따라 제공하는 지원에 성실하게 참여하여야 한다</a:t>
            </a:r>
            <a:r>
              <a:rPr lang="en-US" altLang="ko-KR" sz="2400" dirty="0" smtClean="0"/>
              <a:t>.</a:t>
            </a:r>
            <a:br>
              <a:rPr lang="en-US" altLang="ko-KR" sz="2400" dirty="0" smtClean="0"/>
            </a:b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③ </a:t>
            </a:r>
            <a:r>
              <a:rPr lang="ko-KR" altLang="en-US" sz="2400" dirty="0" smtClean="0"/>
              <a:t>시장은 제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항의 지원 여부의 결정 및 지원의 제공 등 모든 과정에서 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피해아동의 이익을 최우선으로 고려하여야 한다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664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000" dirty="0" smtClean="0"/>
              <a:t>현재 상황 법적 대응 상황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b="1" dirty="0" smtClean="0">
                <a:solidFill>
                  <a:srgbClr val="FF0000"/>
                </a:solidFill>
              </a:rPr>
              <a:t>* &lt;&lt;</a:t>
            </a:r>
            <a:r>
              <a:rPr lang="ko-KR" altLang="en-US" b="1" dirty="0" smtClean="0">
                <a:solidFill>
                  <a:srgbClr val="FF0000"/>
                </a:solidFill>
              </a:rPr>
              <a:t>산동</a:t>
            </a:r>
            <a:r>
              <a:rPr lang="en-US" altLang="ko-KR" b="1" dirty="0" smtClean="0">
                <a:solidFill>
                  <a:srgbClr val="FF0000"/>
                </a:solidFill>
              </a:rPr>
              <a:t>&gt;&gt;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b="1" dirty="0" smtClean="0"/>
              <a:t>경찰에서 </a:t>
            </a:r>
            <a:r>
              <a:rPr lang="ko-KR" altLang="en-US" b="1" dirty="0"/>
              <a:t>검찰로 자료로 제출된 학대 정황이 담긴 </a:t>
            </a:r>
            <a:r>
              <a:rPr lang="en-US" altLang="ko-KR" b="1" dirty="0">
                <a:solidFill>
                  <a:srgbClr val="FF0000"/>
                </a:solidFill>
              </a:rPr>
              <a:t>CCTV </a:t>
            </a:r>
            <a:r>
              <a:rPr lang="ko-KR" altLang="en-US" b="1" dirty="0">
                <a:solidFill>
                  <a:srgbClr val="FF0000"/>
                </a:solidFill>
              </a:rPr>
              <a:t>자료가 삭제된 채 기소</a:t>
            </a:r>
            <a:r>
              <a:rPr lang="ko-KR" altLang="en-US" b="1" dirty="0"/>
              <a:t>가 되어 가해 교사들은 무혐의 처분을 받고 </a:t>
            </a:r>
            <a:r>
              <a:rPr lang="ko-KR" altLang="en-US" b="1" dirty="0">
                <a:solidFill>
                  <a:srgbClr val="00B0F0"/>
                </a:solidFill>
              </a:rPr>
              <a:t>항소는 </a:t>
            </a:r>
            <a:r>
              <a:rPr lang="ko-KR" altLang="en-US" b="1" dirty="0" smtClean="0">
                <a:solidFill>
                  <a:srgbClr val="00B0F0"/>
                </a:solidFill>
              </a:rPr>
              <a:t>기각</a:t>
            </a:r>
            <a:r>
              <a:rPr lang="en-US" altLang="ko-KR" b="1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>
                <a:solidFill>
                  <a:srgbClr val="FF0000"/>
                </a:solidFill>
              </a:rPr>
              <a:t>* &lt;&lt;</a:t>
            </a:r>
            <a:r>
              <a:rPr lang="ko-KR" altLang="en-US" b="1" dirty="0" smtClean="0">
                <a:solidFill>
                  <a:srgbClr val="FF0000"/>
                </a:solidFill>
              </a:rPr>
              <a:t>고아</a:t>
            </a:r>
            <a:r>
              <a:rPr lang="en-US" altLang="ko-KR" b="1" dirty="0" smtClean="0">
                <a:solidFill>
                  <a:srgbClr val="FF0000"/>
                </a:solidFill>
              </a:rPr>
              <a:t>&gt;&gt;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b="1" dirty="0" smtClean="0">
                <a:solidFill>
                  <a:srgbClr val="FF0000"/>
                </a:solidFill>
              </a:rPr>
              <a:t>좁은 </a:t>
            </a:r>
            <a:r>
              <a:rPr lang="ko-KR" altLang="en-US" b="1" dirty="0">
                <a:solidFill>
                  <a:srgbClr val="FF0000"/>
                </a:solidFill>
              </a:rPr>
              <a:t>공간 양형 </a:t>
            </a:r>
            <a:r>
              <a:rPr lang="ko-KR" altLang="en-US" b="1" dirty="0" smtClean="0"/>
              <a:t>이유</a:t>
            </a:r>
            <a:endParaRPr lang="en-US" altLang="ko-KR" b="1" dirty="0"/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b="1" dirty="0" smtClean="0">
                <a:solidFill>
                  <a:srgbClr val="00B0F0"/>
                </a:solidFill>
              </a:rPr>
              <a:t>가해를 </a:t>
            </a:r>
            <a:r>
              <a:rPr lang="ko-KR" altLang="en-US" b="1" dirty="0">
                <a:solidFill>
                  <a:srgbClr val="00B0F0"/>
                </a:solidFill>
              </a:rPr>
              <a:t>한 교사와 어린이 집 원장이 항소</a:t>
            </a:r>
            <a:r>
              <a:rPr lang="ko-KR" altLang="en-US" b="1" dirty="0"/>
              <a:t>를 하는 상황이 진행되고 있습니다</a:t>
            </a:r>
            <a:r>
              <a:rPr lang="en-US" altLang="ko-KR" b="1" dirty="0"/>
              <a:t>.</a:t>
            </a:r>
            <a:endParaRPr lang="ko-KR" altLang="en-US" dirty="0"/>
          </a:p>
          <a:p>
            <a:pPr marL="0" indent="0">
              <a:lnSpc>
                <a:spcPct val="150000"/>
              </a:lnSpc>
              <a:buNone/>
            </a:pPr>
            <a:endParaRPr lang="ko-KR" alt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469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000" dirty="0" smtClean="0"/>
              <a:t>구미 특수학교 학대 사건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ko-KR" altLang="en-US" b="1" dirty="0"/>
              <a:t>사고라고 </a:t>
            </a:r>
            <a:r>
              <a:rPr lang="ko-KR" altLang="en-US" b="1" dirty="0" smtClean="0"/>
              <a:t>주장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명확한 </a:t>
            </a:r>
            <a:r>
              <a:rPr lang="ko-KR" altLang="en-US" b="1" dirty="0"/>
              <a:t>학대 정황이 </a:t>
            </a:r>
            <a:r>
              <a:rPr lang="ko-KR" altLang="en-US" b="1" dirty="0" smtClean="0"/>
              <a:t>있음</a:t>
            </a:r>
            <a:endParaRPr lang="en-US" altLang="ko-KR" b="1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이 </a:t>
            </a:r>
            <a:r>
              <a:rPr lang="ko-KR" altLang="en-US" b="1" dirty="0"/>
              <a:t>학생은 </a:t>
            </a:r>
            <a:r>
              <a:rPr lang="en-US" altLang="ko-KR" b="1" dirty="0">
                <a:solidFill>
                  <a:srgbClr val="FF0000"/>
                </a:solidFill>
              </a:rPr>
              <a:t>4</a:t>
            </a:r>
            <a:r>
              <a:rPr lang="ko-KR" altLang="en-US" b="1" dirty="0">
                <a:solidFill>
                  <a:srgbClr val="FF0000"/>
                </a:solidFill>
              </a:rPr>
              <a:t>개월째 의식 불명</a:t>
            </a:r>
            <a:r>
              <a:rPr lang="ko-KR" altLang="en-US" b="1" dirty="0"/>
              <a:t>의 중한 </a:t>
            </a:r>
            <a:r>
              <a:rPr lang="ko-KR" altLang="en-US" b="1" dirty="0" smtClean="0"/>
              <a:t>상태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278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sz="4000" dirty="0" smtClean="0"/>
              <a:t>구미시 가정내 아동 학대 사건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/>
              <a:t>2021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월 </a:t>
            </a:r>
            <a:r>
              <a:rPr lang="en-US" altLang="ko-KR" b="1" dirty="0" smtClean="0"/>
              <a:t>10</a:t>
            </a:r>
            <a:r>
              <a:rPr lang="ko-KR" altLang="en-US" b="1" dirty="0" smtClean="0"/>
              <a:t>일</a:t>
            </a:r>
            <a:endParaRPr lang="en-US" altLang="ko-KR" b="1" dirty="0" smtClean="0"/>
          </a:p>
          <a:p>
            <a:pPr>
              <a:lnSpc>
                <a:spcPct val="200000"/>
              </a:lnSpc>
              <a:buFontTx/>
              <a:buChar char="-"/>
            </a:pPr>
            <a:r>
              <a:rPr lang="ko-KR" altLang="en-US" b="1" dirty="0" smtClean="0">
                <a:solidFill>
                  <a:srgbClr val="FF0000"/>
                </a:solidFill>
              </a:rPr>
              <a:t>구미 </a:t>
            </a:r>
            <a:r>
              <a:rPr lang="en-US" altLang="ko-KR" b="1" dirty="0" smtClean="0">
                <a:solidFill>
                  <a:srgbClr val="FF0000"/>
                </a:solidFill>
              </a:rPr>
              <a:t>3</a:t>
            </a:r>
            <a:r>
              <a:rPr lang="ko-KR" altLang="en-US" b="1" dirty="0" smtClean="0">
                <a:solidFill>
                  <a:srgbClr val="FF0000"/>
                </a:solidFill>
              </a:rPr>
              <a:t>세 여아 사망 사건</a:t>
            </a:r>
            <a:r>
              <a:rPr lang="en-US" altLang="ko-KR" b="1" dirty="0" smtClean="0">
                <a:solidFill>
                  <a:srgbClr val="FF0000"/>
                </a:solidFill>
              </a:rPr>
              <a:t>: ‘</a:t>
            </a:r>
            <a:r>
              <a:rPr lang="ko-KR" altLang="en-US" b="1" dirty="0" smtClean="0">
                <a:solidFill>
                  <a:srgbClr val="FF0000"/>
                </a:solidFill>
              </a:rPr>
              <a:t>구미 사건</a:t>
            </a:r>
            <a:r>
              <a:rPr lang="en-US" altLang="ko-KR" b="1" dirty="0" smtClean="0">
                <a:solidFill>
                  <a:srgbClr val="FF0000"/>
                </a:solidFill>
              </a:rPr>
              <a:t>＇</a:t>
            </a:r>
            <a:r>
              <a:rPr lang="ko-KR" altLang="en-US" b="1" dirty="0" smtClean="0">
                <a:solidFill>
                  <a:srgbClr val="FF0000"/>
                </a:solidFill>
              </a:rPr>
              <a:t>으로 지칭됨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buFontTx/>
              <a:buChar char="-"/>
            </a:pPr>
            <a:endParaRPr lang="en-US" altLang="ko-KR" b="1" dirty="0"/>
          </a:p>
          <a:p>
            <a:pPr>
              <a:lnSpc>
                <a:spcPct val="200000"/>
              </a:lnSpc>
            </a:pPr>
            <a:r>
              <a:rPr lang="en-US" altLang="ko-KR" b="1" dirty="0" smtClean="0"/>
              <a:t>2021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월 </a:t>
            </a:r>
            <a:r>
              <a:rPr lang="en-US" altLang="ko-KR" b="1" dirty="0" smtClean="0"/>
              <a:t>24</a:t>
            </a:r>
            <a:r>
              <a:rPr lang="ko-KR" altLang="en-US" b="1" dirty="0" smtClean="0"/>
              <a:t>일</a:t>
            </a:r>
            <a:endParaRPr lang="en-US" altLang="ko-KR" b="1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b="1" dirty="0" smtClean="0"/>
              <a:t>- </a:t>
            </a:r>
            <a:r>
              <a:rPr lang="en-US" altLang="ko-KR" b="1" dirty="0" smtClean="0">
                <a:solidFill>
                  <a:srgbClr val="00B0F0"/>
                </a:solidFill>
              </a:rPr>
              <a:t>3</a:t>
            </a:r>
            <a:r>
              <a:rPr lang="ko-KR" altLang="en-US" b="1" dirty="0" smtClean="0">
                <a:solidFill>
                  <a:srgbClr val="00B0F0"/>
                </a:solidFill>
              </a:rPr>
              <a:t>층 가정에서 아동 추락 사건</a:t>
            </a:r>
            <a:endParaRPr lang="en-US" altLang="ko-KR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93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성인 개인이 가해자인 범죄 사건이다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ko-KR" altLang="en-US" sz="3200" smtClean="0"/>
              <a:t>어린이</a:t>
            </a:r>
            <a:r>
              <a:rPr lang="en-US" altLang="ko-KR" sz="3200" dirty="0" smtClean="0"/>
              <a:t>, </a:t>
            </a:r>
            <a:r>
              <a:rPr lang="ko-KR" altLang="en-US" sz="3200" dirty="0" smtClean="0"/>
              <a:t>여성</a:t>
            </a:r>
            <a:r>
              <a:rPr lang="en-US" altLang="ko-KR" sz="3200" dirty="0" smtClean="0"/>
              <a:t>, </a:t>
            </a:r>
            <a:r>
              <a:rPr lang="ko-KR" altLang="en-US" sz="3200" dirty="0" smtClean="0"/>
              <a:t>노약자</a:t>
            </a:r>
            <a:r>
              <a:rPr lang="en-US" altLang="ko-KR" sz="3200" dirty="0" smtClean="0"/>
              <a:t>, </a:t>
            </a:r>
            <a:r>
              <a:rPr lang="ko-KR" altLang="en-US" sz="3200" dirty="0" smtClean="0"/>
              <a:t>장애인 등 </a:t>
            </a:r>
            <a:r>
              <a:rPr lang="ko-KR" altLang="en-US" sz="3200" b="1" dirty="0" smtClean="0">
                <a:solidFill>
                  <a:srgbClr val="002060"/>
                </a:solidFill>
              </a:rPr>
              <a:t>약자를 대상</a:t>
            </a:r>
            <a:r>
              <a:rPr lang="ko-KR" altLang="en-US" sz="3200" dirty="0" smtClean="0"/>
              <a:t>으로 함</a:t>
            </a:r>
            <a:endParaRPr lang="en-US" altLang="ko-KR" sz="3200" dirty="0"/>
          </a:p>
          <a:p>
            <a:pPr>
              <a:lnSpc>
                <a:spcPct val="200000"/>
              </a:lnSpc>
            </a:pPr>
            <a:r>
              <a:rPr lang="ko-KR" altLang="en-US" sz="3200" dirty="0" smtClean="0"/>
              <a:t>중대 범죄</a:t>
            </a:r>
            <a:endParaRPr lang="en-US" altLang="ko-KR" sz="3200" dirty="0" smtClean="0"/>
          </a:p>
          <a:p>
            <a:pPr>
              <a:lnSpc>
                <a:spcPct val="200000"/>
              </a:lnSpc>
            </a:pPr>
            <a:r>
              <a:rPr lang="ko-KR" altLang="en-US" sz="3200" dirty="0" smtClean="0">
                <a:solidFill>
                  <a:srgbClr val="FF0000"/>
                </a:solidFill>
              </a:rPr>
              <a:t>행정적</a:t>
            </a:r>
            <a:r>
              <a:rPr lang="en-US" altLang="ko-KR" sz="3200" dirty="0" smtClean="0">
                <a:solidFill>
                  <a:srgbClr val="FF0000"/>
                </a:solidFill>
              </a:rPr>
              <a:t>, </a:t>
            </a:r>
            <a:r>
              <a:rPr lang="ko-KR" altLang="en-US" sz="3200" dirty="0" smtClean="0">
                <a:solidFill>
                  <a:srgbClr val="FF0000"/>
                </a:solidFill>
              </a:rPr>
              <a:t>복지적 차원의 해결에 한계가 분명히 있음</a:t>
            </a:r>
            <a:r>
              <a:rPr lang="en-US" altLang="ko-KR" sz="3200" dirty="0" smtClean="0">
                <a:solidFill>
                  <a:srgbClr val="FF0000"/>
                </a:solidFill>
              </a:rPr>
              <a:t>.</a:t>
            </a:r>
            <a:endParaRPr lang="ko-KR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27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89710"/>
          </a:xfrm>
        </p:spPr>
        <p:txBody>
          <a:bodyPr>
            <a:normAutofit/>
          </a:bodyPr>
          <a:lstStyle/>
          <a:p>
            <a:pPr algn="ctr"/>
            <a:r>
              <a:rPr lang="ko-KR" altLang="en-US" sz="4000" b="1" dirty="0" smtClean="0"/>
              <a:t>새로운 정책과 지원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703406"/>
            <a:ext cx="10515600" cy="590521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1.</a:t>
            </a:r>
            <a:r>
              <a:rPr lang="ko-KR" altLang="en-US" dirty="0" err="1" smtClean="0"/>
              <a:t>아동복지과</a:t>
            </a:r>
            <a:r>
              <a:rPr lang="en-US" altLang="ko-KR" dirty="0" smtClean="0"/>
              <a:t>- </a:t>
            </a:r>
            <a:r>
              <a:rPr lang="ko-KR" altLang="en-US" dirty="0" smtClean="0">
                <a:solidFill>
                  <a:srgbClr val="FF0000"/>
                </a:solidFill>
              </a:rPr>
              <a:t>아동보호담당계 신설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>
                <a:solidFill>
                  <a:srgbClr val="0070C0"/>
                </a:solidFill>
              </a:rPr>
              <a:t>아동 학대 </a:t>
            </a:r>
            <a:r>
              <a:rPr lang="ko-KR" altLang="en-US" dirty="0" err="1" smtClean="0">
                <a:solidFill>
                  <a:srgbClr val="0070C0"/>
                </a:solidFill>
              </a:rPr>
              <a:t>전담의료</a:t>
            </a:r>
            <a:r>
              <a:rPr lang="ko-KR" altLang="en-US" dirty="0" smtClean="0">
                <a:solidFill>
                  <a:srgbClr val="0070C0"/>
                </a:solidFill>
              </a:rPr>
              <a:t> 기관 지정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solidFill>
                  <a:srgbClr val="FF0000"/>
                </a:solidFill>
              </a:rPr>
              <a:t>순천향병원</a:t>
            </a:r>
            <a:r>
              <a:rPr lang="en-US" altLang="ko-KR" dirty="0" smtClean="0">
                <a:solidFill>
                  <a:srgbClr val="FF0000"/>
                </a:solidFill>
              </a:rPr>
              <a:t>, </a:t>
            </a:r>
            <a:r>
              <a:rPr lang="ko-KR" altLang="en-US" dirty="0" err="1" smtClean="0">
                <a:solidFill>
                  <a:srgbClr val="FF0000"/>
                </a:solidFill>
              </a:rPr>
              <a:t>차병원</a:t>
            </a:r>
            <a:endParaRPr lang="en-US" altLang="ko-KR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3. </a:t>
            </a:r>
            <a:r>
              <a:rPr lang="ko-KR" altLang="en-US" dirty="0" smtClean="0">
                <a:solidFill>
                  <a:srgbClr val="FF0000"/>
                </a:solidFill>
              </a:rPr>
              <a:t>영남에너지</a:t>
            </a:r>
            <a:r>
              <a:rPr lang="ko-KR" altLang="en-US" dirty="0" smtClean="0"/>
              <a:t>와 </a:t>
            </a:r>
            <a:r>
              <a:rPr lang="ko-KR" altLang="en-US" dirty="0" err="1" smtClean="0"/>
              <a:t>실무협약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가스점검시</a:t>
            </a:r>
            <a:r>
              <a:rPr lang="ko-KR" altLang="en-US" dirty="0" smtClean="0"/>
              <a:t> 취약계층 발굴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4. </a:t>
            </a:r>
            <a:r>
              <a:rPr lang="ko-KR" altLang="en-US" dirty="0" smtClean="0">
                <a:solidFill>
                  <a:srgbClr val="FF0000"/>
                </a:solidFill>
              </a:rPr>
              <a:t>삼성전자 스마트시티 </a:t>
            </a:r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ko-KR" altLang="en-US" dirty="0" smtClean="0">
                <a:solidFill>
                  <a:srgbClr val="FF0000"/>
                </a:solidFill>
              </a:rPr>
              <a:t>억원 후원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dirty="0" smtClean="0"/>
              <a:t>학대피해아동 쉼터 개소 예정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5. </a:t>
            </a:r>
            <a:r>
              <a:rPr lang="ko-KR" altLang="en-US" dirty="0" smtClean="0">
                <a:solidFill>
                  <a:srgbClr val="0070C0"/>
                </a:solidFill>
              </a:rPr>
              <a:t>아동학대 신고 긴급전화 개통</a:t>
            </a:r>
            <a:r>
              <a:rPr lang="en-US" altLang="ko-KR" dirty="0" smtClean="0"/>
              <a:t>-24</a:t>
            </a:r>
            <a:r>
              <a:rPr lang="ko-KR" altLang="en-US" dirty="0" smtClean="0"/>
              <a:t>시간 대응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6. </a:t>
            </a:r>
            <a:r>
              <a:rPr lang="ko-KR" altLang="en-US" dirty="0" smtClean="0">
                <a:solidFill>
                  <a:srgbClr val="FF0000"/>
                </a:solidFill>
              </a:rPr>
              <a:t>원룸 일제 조사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74431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3719"/>
          </a:xfrm>
        </p:spPr>
        <p:txBody>
          <a:bodyPr/>
          <a:lstStyle/>
          <a:p>
            <a:pPr algn="ctr"/>
            <a:r>
              <a:rPr lang="ko-KR" altLang="en-US" b="1" dirty="0" smtClean="0"/>
              <a:t>대책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54974"/>
            <a:ext cx="10515600" cy="550302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1. </a:t>
            </a:r>
            <a:r>
              <a:rPr lang="ko-KR" altLang="en-US" b="1" dirty="0" smtClean="0">
                <a:solidFill>
                  <a:srgbClr val="FF0000"/>
                </a:solidFill>
              </a:rPr>
              <a:t>지역사회보장협의체</a:t>
            </a:r>
            <a:r>
              <a:rPr lang="ko-KR" altLang="en-US" b="1" dirty="0" smtClean="0"/>
              <a:t> 역할과 기능 재편 </a:t>
            </a:r>
            <a:endParaRPr lang="en-US" altLang="ko-KR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2. </a:t>
            </a:r>
            <a:r>
              <a:rPr lang="ko-KR" altLang="en-US" b="1" dirty="0" smtClean="0"/>
              <a:t>경찰과의 긴밀한 협조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3.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아동보호계</a:t>
            </a:r>
            <a:r>
              <a:rPr lang="ko-KR" altLang="en-US" b="1" dirty="0" smtClean="0">
                <a:solidFill>
                  <a:srgbClr val="FF0000"/>
                </a:solidFill>
              </a:rPr>
              <a:t> 인력 충원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4. </a:t>
            </a:r>
            <a:r>
              <a:rPr lang="ko-KR" altLang="en-US" b="1" dirty="0" smtClean="0"/>
              <a:t>부모 교육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5.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어린이집</a:t>
            </a:r>
            <a:r>
              <a:rPr lang="ko-KR" altLang="en-US" b="1" dirty="0" smtClean="0">
                <a:solidFill>
                  <a:srgbClr val="0070C0"/>
                </a:solidFill>
              </a:rPr>
              <a:t> 보육교사 휴게 시간 확보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6. </a:t>
            </a:r>
            <a:r>
              <a:rPr lang="ko-KR" altLang="en-US" b="1" dirty="0" smtClean="0">
                <a:solidFill>
                  <a:srgbClr val="0070C0"/>
                </a:solidFill>
              </a:rPr>
              <a:t>대체 교사와 보조 교사 지원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7. </a:t>
            </a:r>
            <a:r>
              <a:rPr lang="ko-KR" altLang="en-US" b="1" dirty="0" smtClean="0"/>
              <a:t>신고 후 아동 보호에 대한 적극적 행정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296522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b="1" dirty="0" smtClean="0"/>
              <a:t>우리의 역할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300000"/>
              </a:lnSpc>
            </a:pPr>
            <a:r>
              <a:rPr lang="en-US" altLang="ko-KR" sz="3600" b="1" dirty="0" smtClean="0"/>
              <a:t>1. </a:t>
            </a:r>
            <a:r>
              <a:rPr lang="ko-KR" altLang="en-US" sz="3600" b="1" dirty="0" smtClean="0"/>
              <a:t>성인들은 모두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아동의 보호자</a:t>
            </a:r>
            <a:endParaRPr lang="en-US" altLang="ko-KR" sz="3600" b="1" dirty="0" smtClean="0">
              <a:solidFill>
                <a:srgbClr val="FF0000"/>
              </a:solidFill>
            </a:endParaRPr>
          </a:p>
          <a:p>
            <a:pPr>
              <a:lnSpc>
                <a:spcPct val="300000"/>
              </a:lnSpc>
            </a:pPr>
            <a:r>
              <a:rPr lang="en-US" altLang="ko-KR" sz="3600" b="1" dirty="0" smtClean="0"/>
              <a:t>2. </a:t>
            </a:r>
            <a:r>
              <a:rPr lang="ko-KR" altLang="en-US" sz="3600" b="1" dirty="0" smtClean="0"/>
              <a:t>성인들은 모두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아동 학대 신고 의무자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44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452</Words>
  <Application>Microsoft Office PowerPoint</Application>
  <PresentationFormat>와이드스크린</PresentationFormat>
  <Paragraphs>62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HY헤드라인M</vt:lpstr>
      <vt:lpstr>맑은 고딕</vt:lpstr>
      <vt:lpstr>바탕</vt:lpstr>
      <vt:lpstr>한양견고딕</vt:lpstr>
      <vt:lpstr>휴먼명조</vt:lpstr>
      <vt:lpstr>Arial</vt:lpstr>
      <vt:lpstr>Wingdings</vt:lpstr>
      <vt:lpstr>Office 테마</vt:lpstr>
      <vt:lpstr>“아동학대는 과연 복지 정책의 문제로만 보아야 하는가?” (5분 자유발언)</vt:lpstr>
      <vt:lpstr>구미시 어린이집 아동 학대 사건 발생</vt:lpstr>
      <vt:lpstr>구미시 아동학대 예방 및 피해아동 보호에 관한 조례</vt:lpstr>
      <vt:lpstr>현재 상황 법적 대응 상황</vt:lpstr>
      <vt:lpstr>구미 특수학교 학대 사건</vt:lpstr>
      <vt:lpstr>구미시 가정내 아동 학대 사건</vt:lpstr>
      <vt:lpstr>성인 개인이 가해자인 범죄 사건이다</vt:lpstr>
      <vt:lpstr>새로운 정책과 지원</vt:lpstr>
      <vt:lpstr>대책</vt:lpstr>
      <vt:lpstr>우리의 역할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“아동학대는 과연 복지 정책의 문제로만 보아야 하는가?” (5분 자유발언)</dc:title>
  <dc:creator>USER</dc:creator>
  <cp:lastModifiedBy>user</cp:lastModifiedBy>
  <cp:revision>7</cp:revision>
  <cp:lastPrinted>2021-04-08T00:33:38Z</cp:lastPrinted>
  <dcterms:created xsi:type="dcterms:W3CDTF">2021-04-07T08:19:13Z</dcterms:created>
  <dcterms:modified xsi:type="dcterms:W3CDTF">2021-04-08T00:51:27Z</dcterms:modified>
</cp:coreProperties>
</file>