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3"/>
  </p:handoutMasterIdLst>
  <p:sldIdLst>
    <p:sldId id="256" r:id="rId2"/>
    <p:sldId id="257" r:id="rId3"/>
    <p:sldId id="258" r:id="rId4"/>
    <p:sldId id="266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9926638" cy="67976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8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2799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7D8A44-3830-4D48-A45E-696B69BA5194}" type="datetimeFigureOut">
              <a:rPr lang="ko-KR" altLang="en-US" smtClean="0"/>
              <a:t>2021-10-20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6456613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2799" y="6456613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A96092-8517-4E5F-9AC0-5FEA3C0E63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46012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8F3D-7F1D-4DED-B5C5-98D07C4AC338}" type="datetimeFigureOut">
              <a:rPr lang="ko-KR" altLang="en-US" smtClean="0"/>
              <a:t>2021-10-20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4374-13C6-49C3-9D38-18113F45D3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5221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8F3D-7F1D-4DED-B5C5-98D07C4AC338}" type="datetimeFigureOut">
              <a:rPr lang="ko-KR" altLang="en-US" smtClean="0"/>
              <a:t>2021-10-20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4374-13C6-49C3-9D38-18113F45D3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759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8F3D-7F1D-4DED-B5C5-98D07C4AC338}" type="datetimeFigureOut">
              <a:rPr lang="ko-KR" altLang="en-US" smtClean="0"/>
              <a:t>2021-10-20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4374-13C6-49C3-9D38-18113F45D3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6563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8F3D-7F1D-4DED-B5C5-98D07C4AC338}" type="datetimeFigureOut">
              <a:rPr lang="ko-KR" altLang="en-US" smtClean="0"/>
              <a:t>2021-10-20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4374-13C6-49C3-9D38-18113F45D3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5185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8F3D-7F1D-4DED-B5C5-98D07C4AC338}" type="datetimeFigureOut">
              <a:rPr lang="ko-KR" altLang="en-US" smtClean="0"/>
              <a:t>2021-10-20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4374-13C6-49C3-9D38-18113F45D3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7570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8F3D-7F1D-4DED-B5C5-98D07C4AC338}" type="datetimeFigureOut">
              <a:rPr lang="ko-KR" altLang="en-US" smtClean="0"/>
              <a:t>2021-10-20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4374-13C6-49C3-9D38-18113F45D3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8001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8F3D-7F1D-4DED-B5C5-98D07C4AC338}" type="datetimeFigureOut">
              <a:rPr lang="ko-KR" altLang="en-US" smtClean="0"/>
              <a:t>2021-10-20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4374-13C6-49C3-9D38-18113F45D3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484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8F3D-7F1D-4DED-B5C5-98D07C4AC338}" type="datetimeFigureOut">
              <a:rPr lang="ko-KR" altLang="en-US" smtClean="0"/>
              <a:t>2021-10-20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4374-13C6-49C3-9D38-18113F45D3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2391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8F3D-7F1D-4DED-B5C5-98D07C4AC338}" type="datetimeFigureOut">
              <a:rPr lang="ko-KR" altLang="en-US" smtClean="0"/>
              <a:t>2021-10-20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4374-13C6-49C3-9D38-18113F45D3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0413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8F3D-7F1D-4DED-B5C5-98D07C4AC338}" type="datetimeFigureOut">
              <a:rPr lang="ko-KR" altLang="en-US" smtClean="0"/>
              <a:t>2021-10-20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4374-13C6-49C3-9D38-18113F45D3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5907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8F3D-7F1D-4DED-B5C5-98D07C4AC338}" type="datetimeFigureOut">
              <a:rPr lang="ko-KR" altLang="en-US" smtClean="0"/>
              <a:t>2021-10-20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4374-13C6-49C3-9D38-18113F45D3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386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788F3D-7F1D-4DED-B5C5-98D07C4AC338}" type="datetimeFigureOut">
              <a:rPr lang="ko-KR" altLang="en-US" smtClean="0"/>
              <a:t>2021-10-20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7E4374-13C6-49C3-9D38-18113F45D3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0243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74336" y="2421862"/>
            <a:ext cx="11679844" cy="683973"/>
          </a:xfrm>
        </p:spPr>
        <p:txBody>
          <a:bodyPr>
            <a:normAutofit fontScale="90000"/>
          </a:bodyPr>
          <a:lstStyle/>
          <a:p>
            <a:r>
              <a:rPr lang="en-US" altLang="ko-KR" sz="3100" b="1" dirty="0" smtClean="0"/>
              <a:t/>
            </a:r>
            <a:br>
              <a:rPr lang="en-US" altLang="ko-KR" sz="3100" b="1" dirty="0" smtClean="0"/>
            </a:br>
            <a:r>
              <a:rPr lang="en-US" altLang="ko-KR" sz="3100" b="1" dirty="0"/>
              <a:t/>
            </a:r>
            <a:br>
              <a:rPr lang="en-US" altLang="ko-KR" sz="3100" b="1" dirty="0"/>
            </a:br>
            <a:r>
              <a:rPr lang="en-US" altLang="ko-KR" sz="3100" b="1" dirty="0" smtClean="0"/>
              <a:t/>
            </a:r>
            <a:br>
              <a:rPr lang="en-US" altLang="ko-KR" sz="3100" b="1" dirty="0" smtClean="0"/>
            </a:br>
            <a:r>
              <a:rPr lang="en-US" altLang="ko-KR" sz="3100" b="1" dirty="0"/>
              <a:t/>
            </a:r>
            <a:br>
              <a:rPr lang="en-US" altLang="ko-KR" sz="3100" b="1" dirty="0"/>
            </a:br>
            <a:r>
              <a:rPr lang="en-US" altLang="ko-KR" sz="3100" b="1" dirty="0" smtClean="0"/>
              <a:t/>
            </a:r>
            <a:br>
              <a:rPr lang="en-US" altLang="ko-KR" sz="3100" b="1" dirty="0" smtClean="0"/>
            </a:br>
            <a:r>
              <a:rPr lang="en-US" altLang="ko-KR" sz="3100" b="1" dirty="0"/>
              <a:t/>
            </a:r>
            <a:br>
              <a:rPr lang="en-US" altLang="ko-KR" sz="3100" b="1" dirty="0"/>
            </a:br>
            <a:r>
              <a:rPr lang="en-US" altLang="ko-KR" sz="3100" b="1" dirty="0" smtClean="0"/>
              <a:t/>
            </a:r>
            <a:br>
              <a:rPr lang="en-US" altLang="ko-KR" sz="3100" b="1" dirty="0" smtClean="0"/>
            </a:br>
            <a:r>
              <a:rPr lang="en-US" altLang="ko-KR" sz="3100" b="1" dirty="0"/>
              <a:t/>
            </a:r>
            <a:br>
              <a:rPr lang="en-US" altLang="ko-KR" sz="3100" b="1" dirty="0"/>
            </a:br>
            <a:r>
              <a:rPr lang="ko-KR" altLang="en-US" sz="3100" b="1" dirty="0" smtClean="0"/>
              <a:t>“</a:t>
            </a:r>
            <a:r>
              <a:rPr lang="ko-KR" altLang="en-US" sz="4900" b="1" dirty="0"/>
              <a:t>청년</a:t>
            </a:r>
            <a:r>
              <a:rPr lang="en-US" altLang="ko-KR" sz="4900" b="1" dirty="0"/>
              <a:t>·</a:t>
            </a:r>
            <a:r>
              <a:rPr lang="ko-KR" altLang="en-US" sz="4900" b="1" dirty="0"/>
              <a:t>청소년과 신설을 </a:t>
            </a:r>
            <a:r>
              <a:rPr lang="ko-KR" altLang="en-US" sz="4900" b="1" dirty="0" smtClean="0"/>
              <a:t>맞이하여</a:t>
            </a:r>
            <a:r>
              <a:rPr lang="ko-KR" altLang="en-US" sz="3100" b="1" dirty="0" smtClean="0"/>
              <a:t>”</a:t>
            </a:r>
            <a:r>
              <a:rPr lang="ko-KR" altLang="en-US" dirty="0"/>
              <a:t/>
            </a:r>
            <a:br>
              <a:rPr lang="ko-KR" altLang="en-US" dirty="0"/>
            </a:br>
            <a:r>
              <a:rPr lang="en-US" altLang="ko-KR" sz="2700" b="1" kern="0" dirty="0">
                <a:solidFill>
                  <a:srgbClr val="008000"/>
                </a:solidFill>
                <a:latin typeface="한양견고딕"/>
                <a:ea typeface="한양견고딕"/>
              </a:rPr>
              <a:t>(5</a:t>
            </a:r>
            <a:r>
              <a:rPr lang="ko-KR" altLang="en-US" sz="2700" b="1" kern="0" dirty="0">
                <a:solidFill>
                  <a:srgbClr val="008000"/>
                </a:solidFill>
                <a:latin typeface="한양견고딕"/>
                <a:ea typeface="한양견고딕"/>
              </a:rPr>
              <a:t>분 자유발언</a:t>
            </a:r>
            <a:r>
              <a:rPr lang="en-US" altLang="ko-KR" sz="2700" b="1" kern="0" dirty="0">
                <a:solidFill>
                  <a:srgbClr val="008000"/>
                </a:solidFill>
                <a:latin typeface="한양견고딕"/>
                <a:ea typeface="한양견고딕"/>
              </a:rPr>
              <a:t>)</a:t>
            </a:r>
            <a:r>
              <a:rPr lang="ko-KR" altLang="en-US" kern="0" dirty="0">
                <a:solidFill>
                  <a:srgbClr val="000000"/>
                </a:solidFill>
                <a:latin typeface="바탕" panose="02030600000101010101" pitchFamily="18" charset="-127"/>
              </a:rPr>
              <a:t/>
            </a:r>
            <a:br>
              <a:rPr lang="ko-KR" altLang="en-US" kern="0" dirty="0">
                <a:solidFill>
                  <a:srgbClr val="000000"/>
                </a:solidFill>
                <a:latin typeface="바탕" panose="02030600000101010101" pitchFamily="18" charset="-127"/>
              </a:rPr>
            </a:br>
            <a:endParaRPr lang="ko-KR" altLang="en-US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7805444"/>
              </p:ext>
            </p:extLst>
          </p:nvPr>
        </p:nvGraphicFramePr>
        <p:xfrm>
          <a:off x="8687158" y="228600"/>
          <a:ext cx="2692041" cy="798768"/>
        </p:xfrm>
        <a:graphic>
          <a:graphicData uri="http://schemas.openxmlformats.org/drawingml/2006/table">
            <a:tbl>
              <a:tblPr/>
              <a:tblGrid>
                <a:gridCol w="2692041">
                  <a:extLst>
                    <a:ext uri="{9D8B030D-6E8A-4147-A177-3AD203B41FA5}">
                      <a16:colId xmlns:a16="http://schemas.microsoft.com/office/drawing/2014/main" val="1547416226"/>
                    </a:ext>
                  </a:extLst>
                </a:gridCol>
              </a:tblGrid>
              <a:tr h="211455">
                <a:tc>
                  <a:txBody>
                    <a:bodyPr/>
                    <a:lstStyle/>
                    <a:p>
                      <a:pPr marL="0" marR="0" indent="0" algn="di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2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제</a:t>
                      </a:r>
                      <a:r>
                        <a:rPr lang="en-US" altLang="ko-KR" sz="1100" b="1" kern="0" spc="-120" dirty="0" smtClean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253</a:t>
                      </a:r>
                      <a:r>
                        <a:rPr lang="ko-KR" altLang="en-US" sz="1100" b="1" kern="0" spc="-120" dirty="0" smtClean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회 </a:t>
                      </a:r>
                      <a:r>
                        <a:rPr lang="ko-KR" altLang="en-US" sz="1100" b="1" kern="0" spc="-12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구미시의회</a:t>
                      </a:r>
                      <a:r>
                        <a:rPr lang="ko-KR" altLang="en-US" sz="1100" b="1" kern="0" spc="-12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 임시회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b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008575"/>
                  </a:ext>
                </a:extLst>
              </a:tr>
              <a:tr h="211455">
                <a:tc>
                  <a:txBody>
                    <a:bodyPr/>
                    <a:lstStyle/>
                    <a:p>
                      <a:pPr marL="0" marR="0" indent="0" algn="di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2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제</a:t>
                      </a:r>
                      <a:r>
                        <a:rPr lang="en-US" altLang="ko-KR" sz="1100" b="1" kern="0" spc="-12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1</a:t>
                      </a:r>
                      <a:r>
                        <a:rPr lang="ko-KR" altLang="en-US" sz="1100" b="1" kern="0" spc="-12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차 본 회 의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3999102"/>
                  </a:ext>
                </a:extLst>
              </a:tr>
              <a:tr h="211455">
                <a:tc>
                  <a:txBody>
                    <a:bodyPr/>
                    <a:lstStyle/>
                    <a:p>
                      <a:pPr marL="0" marR="0" indent="0" algn="di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-12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2021. </a:t>
                      </a:r>
                      <a:r>
                        <a:rPr lang="en-US" altLang="ko-KR" sz="1100" b="1" kern="0" spc="-120" dirty="0" smtClean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10. 21(</a:t>
                      </a:r>
                      <a:r>
                        <a:rPr lang="ko-KR" altLang="en-US" sz="1100" b="1" kern="0" spc="-12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목</a:t>
                      </a:r>
                      <a:r>
                        <a:rPr lang="en-US" altLang="ko-KR" sz="1100" b="1" kern="0" spc="-12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) 11:00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6444591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013325" y="3544888"/>
            <a:ext cx="1810150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4106334" y="3105835"/>
            <a:ext cx="2849838" cy="813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 latinLnBrk="0">
              <a:lnSpc>
                <a:spcPct val="200000"/>
              </a:lnSpc>
              <a:spcBef>
                <a:spcPts val="570"/>
              </a:spcBef>
              <a:tabLst>
                <a:tab pos="-16527780" algn="l"/>
                <a:tab pos="-16019780" algn="l"/>
                <a:tab pos="-15511780" algn="l"/>
                <a:tab pos="-15003780" algn="l"/>
                <a:tab pos="-14495780" algn="l"/>
                <a:tab pos="-13987780" algn="l"/>
                <a:tab pos="-13479780" algn="l"/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</a:tabLst>
            </a:pPr>
            <a:endParaRPr lang="ko-KR" altLang="en-US" sz="2800" kern="0" spc="0" dirty="0">
              <a:solidFill>
                <a:srgbClr val="000000"/>
              </a:solidFill>
              <a:effectLst/>
              <a:latin typeface="바탕" panose="02030600000101010101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3354180"/>
              </p:ext>
            </p:extLst>
          </p:nvPr>
        </p:nvGraphicFramePr>
        <p:xfrm>
          <a:off x="3718024" y="2559624"/>
          <a:ext cx="5171976" cy="3587175"/>
        </p:xfrm>
        <a:graphic>
          <a:graphicData uri="http://schemas.openxmlformats.org/drawingml/2006/table">
            <a:tbl>
              <a:tblPr/>
              <a:tblGrid>
                <a:gridCol w="5171976">
                  <a:extLst>
                    <a:ext uri="{9D8B030D-6E8A-4147-A177-3AD203B41FA5}">
                      <a16:colId xmlns:a16="http://schemas.microsoft.com/office/drawing/2014/main" val="4094646572"/>
                    </a:ext>
                  </a:extLst>
                </a:gridCol>
              </a:tblGrid>
              <a:tr h="3587175"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ko-KR" altLang="en-US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◯ 내 용</a:t>
                      </a:r>
                      <a:endParaRPr lang="ko-KR" altLang="en-US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- 2021</a:t>
                      </a:r>
                      <a:r>
                        <a:rPr lang="ko-KR" altLang="en-US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년 </a:t>
                      </a:r>
                      <a:r>
                        <a:rPr lang="en-US" altLang="ko-KR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r>
                        <a:rPr lang="ko-KR" altLang="en-US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월 청년</a:t>
                      </a:r>
                      <a:r>
                        <a:rPr lang="en-US" altLang="ko-KR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lang="ko-KR" altLang="en-US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청소년과 신설</a:t>
                      </a:r>
                      <a:endParaRPr lang="ko-KR" altLang="en-US" sz="18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청년</a:t>
                      </a:r>
                      <a:r>
                        <a:rPr lang="en-US" altLang="ko-KR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lang="ko-KR" altLang="en-US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청소년과의 역할</a:t>
                      </a:r>
                      <a:endParaRPr lang="ko-KR" altLang="en-US" sz="18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청년</a:t>
                      </a:r>
                      <a:r>
                        <a:rPr lang="en-US" altLang="ko-KR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lang="ko-KR" altLang="en-US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청소년과의 정책 방향</a:t>
                      </a:r>
                      <a:endParaRPr lang="ko-KR" altLang="en-US" sz="18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청년</a:t>
                      </a:r>
                      <a:r>
                        <a:rPr lang="en-US" altLang="ko-KR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lang="ko-KR" altLang="en-US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청소년과의 과제</a:t>
                      </a:r>
                      <a:endParaRPr lang="ko-KR" altLang="en-US" sz="18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구미시만의 정책 개발</a:t>
                      </a:r>
                      <a:endParaRPr lang="ko-KR" altLang="en-US" sz="18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소외된 청소년과 청년에 대한 보호</a:t>
                      </a:r>
                      <a:endParaRPr lang="ko-KR" altLang="en-US" sz="18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A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2000250"/>
                  </a:ext>
                </a:extLst>
              </a:tr>
            </a:tbl>
          </a:graphicData>
        </a:graphic>
      </p:graphicFrame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5013325" y="6287868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  <a:tabLst>
                <a:tab pos="-16527463" algn="l"/>
                <a:tab pos="-16019463" algn="l"/>
                <a:tab pos="-15511463" algn="l"/>
                <a:tab pos="-15003463" algn="l"/>
                <a:tab pos="-14495463" algn="l"/>
                <a:tab pos="-13987463" algn="l"/>
                <a:tab pos="-13479463" algn="l"/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</a:tabLst>
            </a:pPr>
            <a:r>
              <a:rPr lang="ko-KR" altLang="ko-KR" b="1" dirty="0">
                <a:solidFill>
                  <a:srgbClr val="000000"/>
                </a:solidFill>
                <a:latin typeface="바탕" panose="02030600000101010101" pitchFamily="18" charset="-127"/>
                <a:ea typeface="한양견고딕"/>
              </a:rPr>
              <a:t>기획행정위원회</a:t>
            </a:r>
            <a:endParaRPr lang="ko-KR" altLang="ko-KR" sz="600" dirty="0"/>
          </a:p>
        </p:txBody>
      </p:sp>
      <p:pic>
        <p:nvPicPr>
          <p:cNvPr id="17" name="_x295477608" descr="EMB00002a141f0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466" y="6247387"/>
            <a:ext cx="361950" cy="36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6670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40220"/>
          </a:xfrm>
        </p:spPr>
        <p:txBody>
          <a:bodyPr/>
          <a:lstStyle/>
          <a:p>
            <a:pPr algn="ctr"/>
            <a:r>
              <a:rPr lang="ko-KR" altLang="en-US" dirty="0" smtClean="0"/>
              <a:t>구미시 조직도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4931" y="1205346"/>
            <a:ext cx="7523018" cy="5652653"/>
          </a:xfrm>
        </p:spPr>
      </p:pic>
      <p:sp>
        <p:nvSpPr>
          <p:cNvPr id="5" name="모서리가 둥근 직사각형 4"/>
          <p:cNvSpPr/>
          <p:nvPr/>
        </p:nvSpPr>
        <p:spPr>
          <a:xfrm>
            <a:off x="5752407" y="5669280"/>
            <a:ext cx="864524" cy="19119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9038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o-KR" altLang="en-US" dirty="0" smtClean="0"/>
              <a:t>청년 청소년과 이전 업무 형태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ko-KR" altLang="en-US" dirty="0" smtClean="0"/>
              <a:t>  청소년 업무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ko-KR" dirty="0" smtClean="0"/>
              <a:t>1. </a:t>
            </a:r>
            <a:r>
              <a:rPr lang="ko-KR" altLang="en-US" dirty="0" err="1" smtClean="0"/>
              <a:t>사회복지국</a:t>
            </a:r>
            <a:r>
              <a:rPr lang="en-US" altLang="ko-KR" dirty="0" smtClean="0"/>
              <a:t>            </a:t>
            </a:r>
          </a:p>
          <a:p>
            <a:r>
              <a:rPr lang="en-US" altLang="ko-KR" dirty="0" smtClean="0"/>
              <a:t>     </a:t>
            </a:r>
          </a:p>
          <a:p>
            <a:r>
              <a:rPr lang="ko-KR" altLang="en-US" dirty="0" smtClean="0"/>
              <a:t>   </a:t>
            </a:r>
            <a:r>
              <a:rPr lang="ko-KR" altLang="en-US" dirty="0" err="1" smtClean="0"/>
              <a:t>아동보육과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2. </a:t>
            </a:r>
            <a:r>
              <a:rPr lang="ko-KR" altLang="en-US" dirty="0" smtClean="0"/>
              <a:t>문화체육관광국</a:t>
            </a:r>
            <a:endParaRPr lang="en-US" altLang="ko-KR" dirty="0" smtClean="0"/>
          </a:p>
          <a:p>
            <a:r>
              <a:rPr lang="en-US" altLang="ko-KR" dirty="0" smtClean="0"/>
              <a:t>            </a:t>
            </a:r>
          </a:p>
          <a:p>
            <a:r>
              <a:rPr lang="en-US" altLang="ko-KR" dirty="0" smtClean="0"/>
              <a:t>     </a:t>
            </a:r>
            <a:r>
              <a:rPr lang="ko-KR" altLang="en-US" dirty="0" smtClean="0"/>
              <a:t>교육지원과</a:t>
            </a:r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ko-KR" altLang="en-US" dirty="0" smtClean="0"/>
              <a:t>  청년 업무</a:t>
            </a:r>
            <a:endParaRPr lang="ko-KR" altLang="en-US" dirty="0"/>
          </a:p>
        </p:txBody>
      </p:sp>
      <p:sp>
        <p:nvSpPr>
          <p:cNvPr id="7" name="내용 개체 틀 6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경제기획국</a:t>
            </a:r>
            <a:r>
              <a:rPr lang="en-US" altLang="ko-KR" dirty="0" smtClean="0"/>
              <a:t>         </a:t>
            </a:r>
          </a:p>
          <a:p>
            <a:r>
              <a:rPr lang="en-US" altLang="ko-KR" dirty="0" smtClean="0"/>
              <a:t>     </a:t>
            </a:r>
          </a:p>
          <a:p>
            <a:r>
              <a:rPr lang="ko-KR" altLang="en-US" dirty="0" smtClean="0"/>
              <a:t>   일자리경제과</a:t>
            </a:r>
            <a:endParaRPr lang="en-US" altLang="ko-KR" dirty="0" smtClean="0"/>
          </a:p>
          <a:p>
            <a:r>
              <a:rPr lang="en-US" altLang="ko-KR" dirty="0" smtClean="0"/>
              <a:t>          </a:t>
            </a:r>
          </a:p>
          <a:p>
            <a:r>
              <a:rPr lang="ko-KR" altLang="en-US" dirty="0" smtClean="0"/>
              <a:t>    </a:t>
            </a:r>
            <a:r>
              <a:rPr lang="ko-KR" altLang="en-US" dirty="0" err="1" smtClean="0"/>
              <a:t>청년정책계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2. </a:t>
            </a:r>
            <a:r>
              <a:rPr lang="ko-KR" altLang="en-US" dirty="0" smtClean="0"/>
              <a:t>문화체육관광국</a:t>
            </a:r>
            <a:endParaRPr lang="en-US" altLang="ko-KR" dirty="0" smtClean="0"/>
          </a:p>
          <a:p>
            <a:r>
              <a:rPr lang="en-US" altLang="ko-KR" dirty="0" smtClean="0"/>
              <a:t>            </a:t>
            </a:r>
          </a:p>
          <a:p>
            <a:r>
              <a:rPr lang="en-US" altLang="ko-KR" dirty="0" smtClean="0"/>
              <a:t>     </a:t>
            </a:r>
            <a:r>
              <a:rPr lang="ko-KR" altLang="en-US" dirty="0" smtClean="0"/>
              <a:t>새마을과</a:t>
            </a:r>
            <a:endParaRPr lang="en-US" altLang="ko-KR" dirty="0" smtClean="0"/>
          </a:p>
          <a:p>
            <a:endParaRPr lang="ko-KR" altLang="en-US" dirty="0"/>
          </a:p>
        </p:txBody>
      </p:sp>
      <p:cxnSp>
        <p:nvCxnSpPr>
          <p:cNvPr id="9" name="직선 연결선 8"/>
          <p:cNvCxnSpPr/>
          <p:nvPr/>
        </p:nvCxnSpPr>
        <p:spPr>
          <a:xfrm>
            <a:off x="2310940" y="3006726"/>
            <a:ext cx="0" cy="46799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/>
        </p:nvCxnSpPr>
        <p:spPr>
          <a:xfrm>
            <a:off x="2286001" y="5037803"/>
            <a:ext cx="0" cy="46799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7680960" y="2779801"/>
            <a:ext cx="0" cy="46799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/>
        </p:nvCxnSpPr>
        <p:spPr>
          <a:xfrm flipH="1">
            <a:off x="7697587" y="5238548"/>
            <a:ext cx="13854" cy="447357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7692051" y="3585845"/>
            <a:ext cx="0" cy="467994"/>
          </a:xfrm>
          <a:prstGeom prst="line">
            <a:avLst/>
          </a:prstGeom>
          <a:ln w="571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75289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o-KR" altLang="en-US" dirty="0" smtClean="0"/>
              <a:t>청년</a:t>
            </a:r>
            <a:r>
              <a:rPr lang="en-US" altLang="ko-KR" dirty="0" smtClean="0"/>
              <a:t>-</a:t>
            </a:r>
            <a:r>
              <a:rPr lang="ko-KR" altLang="en-US" dirty="0" smtClean="0"/>
              <a:t>청소년과 조직도</a:t>
            </a:r>
            <a:endParaRPr lang="ko-KR" altLang="en-US" dirty="0"/>
          </a:p>
        </p:txBody>
      </p:sp>
      <p:pic>
        <p:nvPicPr>
          <p:cNvPr id="8" name="내용 개체 틀 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0081" y="1617761"/>
            <a:ext cx="5311841" cy="5195773"/>
          </a:xfrm>
          <a:prstGeom prst="rect">
            <a:avLst/>
          </a:prstGeom>
        </p:spPr>
      </p:pic>
      <p:pic>
        <p:nvPicPr>
          <p:cNvPr id="18" name="내용 개체 틀 17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235475" y="1755407"/>
            <a:ext cx="5801354" cy="5025358"/>
          </a:xfrm>
          <a:prstGeom prst="rect">
            <a:avLst/>
          </a:prstGeom>
        </p:spPr>
      </p:pic>
      <p:sp>
        <p:nvSpPr>
          <p:cNvPr id="9" name="모서리가 둥근 직사각형 8"/>
          <p:cNvSpPr/>
          <p:nvPr/>
        </p:nvSpPr>
        <p:spPr>
          <a:xfrm>
            <a:off x="1737359" y="2943324"/>
            <a:ext cx="448887" cy="17329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모서리가 둥근 직사각형 9"/>
          <p:cNvSpPr/>
          <p:nvPr/>
        </p:nvSpPr>
        <p:spPr>
          <a:xfrm>
            <a:off x="1961804" y="3245384"/>
            <a:ext cx="448887" cy="17329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모서리가 둥근 직사각형 10"/>
          <p:cNvSpPr/>
          <p:nvPr/>
        </p:nvSpPr>
        <p:spPr>
          <a:xfrm>
            <a:off x="1961803" y="4051069"/>
            <a:ext cx="448887" cy="17329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모서리가 둥근 직사각형 11"/>
          <p:cNvSpPr/>
          <p:nvPr/>
        </p:nvSpPr>
        <p:spPr>
          <a:xfrm>
            <a:off x="1737359" y="3769476"/>
            <a:ext cx="448887" cy="17329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모서리가 둥근 직사각형 12"/>
          <p:cNvSpPr/>
          <p:nvPr/>
        </p:nvSpPr>
        <p:spPr>
          <a:xfrm>
            <a:off x="1689335" y="4617324"/>
            <a:ext cx="678872" cy="173299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1692105" y="5041064"/>
            <a:ext cx="448887" cy="17329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1704574" y="5542131"/>
            <a:ext cx="448887" cy="17329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1704573" y="5996200"/>
            <a:ext cx="448887" cy="17329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모서리가 둥근 직사각형 16"/>
          <p:cNvSpPr/>
          <p:nvPr/>
        </p:nvSpPr>
        <p:spPr>
          <a:xfrm>
            <a:off x="1679634" y="6513691"/>
            <a:ext cx="448887" cy="17329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모서리가 둥근 직사각형 18"/>
          <p:cNvSpPr/>
          <p:nvPr/>
        </p:nvSpPr>
        <p:spPr>
          <a:xfrm>
            <a:off x="7453745" y="2443726"/>
            <a:ext cx="448887" cy="17329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모서리가 둥근 직사각형 19"/>
          <p:cNvSpPr/>
          <p:nvPr/>
        </p:nvSpPr>
        <p:spPr>
          <a:xfrm>
            <a:off x="7520248" y="2946038"/>
            <a:ext cx="448887" cy="17329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모서리가 둥근 직사각형 20"/>
          <p:cNvSpPr/>
          <p:nvPr/>
        </p:nvSpPr>
        <p:spPr>
          <a:xfrm>
            <a:off x="7478683" y="3497155"/>
            <a:ext cx="448887" cy="17329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모서리가 둥근 직사각형 21"/>
          <p:cNvSpPr/>
          <p:nvPr/>
        </p:nvSpPr>
        <p:spPr>
          <a:xfrm>
            <a:off x="7478682" y="4105753"/>
            <a:ext cx="448887" cy="17329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모서리가 둥근 직사각형 22"/>
          <p:cNvSpPr/>
          <p:nvPr/>
        </p:nvSpPr>
        <p:spPr>
          <a:xfrm>
            <a:off x="7520248" y="4690103"/>
            <a:ext cx="448887" cy="17329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모서리가 둥근 직사각형 23"/>
          <p:cNvSpPr/>
          <p:nvPr/>
        </p:nvSpPr>
        <p:spPr>
          <a:xfrm>
            <a:off x="7492534" y="5582313"/>
            <a:ext cx="448887" cy="17329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모서리가 둥근 직사각형 24"/>
          <p:cNvSpPr/>
          <p:nvPr/>
        </p:nvSpPr>
        <p:spPr>
          <a:xfrm>
            <a:off x="7478684" y="5752669"/>
            <a:ext cx="448887" cy="17329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모서리가 둥근 직사각형 25"/>
          <p:cNvSpPr/>
          <p:nvPr/>
        </p:nvSpPr>
        <p:spPr>
          <a:xfrm>
            <a:off x="7453744" y="1981265"/>
            <a:ext cx="448887" cy="17329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모서리가 둥근 직사각형 27"/>
          <p:cNvSpPr/>
          <p:nvPr/>
        </p:nvSpPr>
        <p:spPr>
          <a:xfrm>
            <a:off x="1704107" y="2422422"/>
            <a:ext cx="448887" cy="17329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모서리가 둥근 직사각형 29"/>
          <p:cNvSpPr/>
          <p:nvPr/>
        </p:nvSpPr>
        <p:spPr>
          <a:xfrm>
            <a:off x="7520247" y="6474523"/>
            <a:ext cx="448887" cy="17329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9952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o-KR" altLang="en-US" dirty="0" smtClean="0"/>
              <a:t>청소년</a:t>
            </a:r>
            <a:r>
              <a:rPr lang="en-US" altLang="ko-KR" dirty="0" smtClean="0"/>
              <a:t>-</a:t>
            </a:r>
            <a:r>
              <a:rPr lang="ko-KR" altLang="en-US" dirty="0" smtClean="0"/>
              <a:t>청년 인구 분포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924310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ko-KR" altLang="en-US" sz="3200" dirty="0" smtClean="0">
                <a:solidFill>
                  <a:srgbClr val="002060"/>
                </a:solidFill>
              </a:rPr>
              <a:t>청소년 인구</a:t>
            </a:r>
            <a:endParaRPr lang="en-US" altLang="ko-KR" sz="3200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dirty="0" smtClean="0"/>
              <a:t>9~24</a:t>
            </a:r>
            <a:r>
              <a:rPr lang="ko-KR" altLang="en-US" dirty="0" smtClean="0"/>
              <a:t>세</a:t>
            </a:r>
            <a:endParaRPr lang="en-US" altLang="ko-KR" dirty="0" smtClean="0"/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solidFill>
                  <a:srgbClr val="FF0000"/>
                </a:solidFill>
              </a:rPr>
              <a:t>약 </a:t>
            </a:r>
            <a:r>
              <a:rPr lang="en-US" altLang="ko-KR" dirty="0" smtClean="0">
                <a:solidFill>
                  <a:srgbClr val="FF0000"/>
                </a:solidFill>
              </a:rPr>
              <a:t>7</a:t>
            </a:r>
            <a:r>
              <a:rPr lang="ko-KR" altLang="en-US" dirty="0" smtClean="0">
                <a:solidFill>
                  <a:srgbClr val="FF0000"/>
                </a:solidFill>
              </a:rPr>
              <a:t>만명</a:t>
            </a:r>
            <a:r>
              <a:rPr lang="en-US" altLang="ko-KR" dirty="0" smtClean="0"/>
              <a:t>(2021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9</a:t>
            </a:r>
            <a:r>
              <a:rPr lang="ko-KR" altLang="en-US" dirty="0" smtClean="0"/>
              <a:t>월 기준</a:t>
            </a:r>
            <a:r>
              <a:rPr lang="en-US" altLang="ko-KR" dirty="0" smtClean="0"/>
              <a:t>)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sz="3200" dirty="0" smtClean="0">
                <a:solidFill>
                  <a:srgbClr val="002060"/>
                </a:solidFill>
              </a:rPr>
              <a:t>청년 인구</a:t>
            </a:r>
            <a:endParaRPr lang="en-US" altLang="ko-KR" sz="3200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dirty="0" smtClean="0"/>
              <a:t>15~39</a:t>
            </a:r>
            <a:r>
              <a:rPr lang="ko-KR" altLang="en-US" dirty="0" smtClean="0"/>
              <a:t>세</a:t>
            </a:r>
            <a:endParaRPr lang="en-US" altLang="ko-KR" dirty="0"/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dirty="0">
                <a:solidFill>
                  <a:srgbClr val="FF0000"/>
                </a:solidFill>
              </a:rPr>
              <a:t>약 </a:t>
            </a:r>
            <a:r>
              <a:rPr lang="en-US" altLang="ko-KR" dirty="0" smtClean="0">
                <a:solidFill>
                  <a:srgbClr val="FF0000"/>
                </a:solidFill>
              </a:rPr>
              <a:t>14</a:t>
            </a:r>
            <a:r>
              <a:rPr lang="ko-KR" altLang="en-US" dirty="0" smtClean="0">
                <a:solidFill>
                  <a:srgbClr val="FF0000"/>
                </a:solidFill>
              </a:rPr>
              <a:t>만명</a:t>
            </a:r>
            <a:r>
              <a:rPr lang="en-US" altLang="ko-KR" dirty="0"/>
              <a:t>(2021</a:t>
            </a:r>
            <a:r>
              <a:rPr lang="ko-KR" altLang="en-US" dirty="0"/>
              <a:t>년 </a:t>
            </a:r>
            <a:r>
              <a:rPr lang="en-US" altLang="ko-KR" dirty="0" smtClean="0"/>
              <a:t>8</a:t>
            </a:r>
            <a:r>
              <a:rPr lang="ko-KR" altLang="en-US" dirty="0" smtClean="0"/>
              <a:t>월 </a:t>
            </a:r>
            <a:r>
              <a:rPr lang="ko-KR" altLang="en-US" dirty="0"/>
              <a:t>기준</a:t>
            </a:r>
            <a:r>
              <a:rPr lang="en-US" altLang="ko-KR" dirty="0"/>
              <a:t>)</a:t>
            </a:r>
          </a:p>
          <a:p>
            <a:pPr marL="0" indent="0">
              <a:buNone/>
            </a:pPr>
            <a:endParaRPr lang="en-US" altLang="ko-KR" sz="3200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6589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o-KR" altLang="en-US" dirty="0" smtClean="0"/>
              <a:t>청소년</a:t>
            </a:r>
            <a:r>
              <a:rPr lang="en-US" altLang="ko-KR" dirty="0" smtClean="0"/>
              <a:t>-</a:t>
            </a:r>
            <a:r>
              <a:rPr lang="ko-KR" altLang="en-US" dirty="0" smtClean="0"/>
              <a:t>청년 관련 법과 조례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ko-KR" altLang="en-US" sz="3200" dirty="0" smtClean="0">
                <a:solidFill>
                  <a:srgbClr val="002060"/>
                </a:solidFill>
              </a:rPr>
              <a:t>청년</a:t>
            </a:r>
            <a:endParaRPr lang="ko-KR" altLang="en-US" sz="3200" dirty="0">
              <a:solidFill>
                <a:srgbClr val="002060"/>
              </a:solidFill>
            </a:endParaRPr>
          </a:p>
        </p:txBody>
      </p:sp>
      <p:sp>
        <p:nvSpPr>
          <p:cNvPr id="6" name="내용 개체 틀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ko-KR" altLang="en-US" dirty="0" smtClean="0"/>
              <a:t>구미시청년기본조례</a:t>
            </a:r>
            <a:endParaRPr lang="en-US" altLang="ko-KR" dirty="0" smtClean="0"/>
          </a:p>
          <a:p>
            <a:pPr>
              <a:buFontTx/>
              <a:buChar char="-"/>
            </a:pPr>
            <a:r>
              <a:rPr lang="en-US" altLang="ko-KR" dirty="0" smtClean="0"/>
              <a:t>2018.10 </a:t>
            </a:r>
            <a:r>
              <a:rPr lang="ko-KR" altLang="en-US" dirty="0"/>
              <a:t>제정</a:t>
            </a:r>
          </a:p>
          <a:p>
            <a:pPr marL="0" indent="0">
              <a:buNone/>
            </a:pPr>
            <a:endParaRPr lang="en-US" altLang="ko-KR" dirty="0" smtClean="0"/>
          </a:p>
          <a:p>
            <a:r>
              <a:rPr lang="ko-KR" altLang="en-US" dirty="0" smtClean="0"/>
              <a:t>청년 기본법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 smtClean="0"/>
              <a:t>- 2020. 2</a:t>
            </a:r>
            <a:r>
              <a:rPr lang="ko-KR" altLang="en-US" dirty="0"/>
              <a:t> </a:t>
            </a:r>
            <a:r>
              <a:rPr lang="ko-KR" altLang="en-US" dirty="0" smtClean="0"/>
              <a:t>제정</a:t>
            </a:r>
            <a:endParaRPr lang="en-US" altLang="ko-KR" dirty="0"/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ko-KR" altLang="en-US" sz="3200" dirty="0" smtClean="0">
                <a:solidFill>
                  <a:srgbClr val="002060"/>
                </a:solidFill>
              </a:rPr>
              <a:t>청소년</a:t>
            </a:r>
            <a:endParaRPr lang="ko-KR" altLang="en-US" sz="3200" dirty="0">
              <a:solidFill>
                <a:srgbClr val="002060"/>
              </a:solidFill>
            </a:endParaRPr>
          </a:p>
        </p:txBody>
      </p:sp>
      <p:sp>
        <p:nvSpPr>
          <p:cNvPr id="8" name="내용 개체 틀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ko-KR" altLang="en-US" dirty="0" smtClean="0"/>
              <a:t>청소년 기본법</a:t>
            </a:r>
            <a:endParaRPr lang="en-US" altLang="ko-KR" dirty="0" smtClean="0"/>
          </a:p>
          <a:p>
            <a:pPr>
              <a:buFontTx/>
              <a:buChar char="-"/>
            </a:pPr>
            <a:r>
              <a:rPr lang="en-US" altLang="ko-KR" dirty="0" smtClean="0"/>
              <a:t>1991 </a:t>
            </a:r>
            <a:r>
              <a:rPr lang="ko-KR" altLang="en-US" dirty="0" smtClean="0"/>
              <a:t>제정</a:t>
            </a:r>
            <a:endParaRPr lang="en-US" altLang="ko-KR" dirty="0" smtClean="0"/>
          </a:p>
          <a:p>
            <a:pPr>
              <a:buFontTx/>
              <a:buChar char="-"/>
            </a:pPr>
            <a:endParaRPr lang="en-US" altLang="ko-KR" dirty="0"/>
          </a:p>
          <a:p>
            <a:r>
              <a:rPr lang="ko-KR" altLang="en-US" dirty="0" smtClean="0"/>
              <a:t>구미시청소년기본조례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 smtClean="0">
                <a:solidFill>
                  <a:srgbClr val="FF0000"/>
                </a:solidFill>
              </a:rPr>
              <a:t>- </a:t>
            </a:r>
            <a:r>
              <a:rPr lang="ko-KR" altLang="en-US" dirty="0" smtClean="0">
                <a:solidFill>
                  <a:srgbClr val="FF0000"/>
                </a:solidFill>
              </a:rPr>
              <a:t>준비중</a:t>
            </a:r>
            <a:endParaRPr lang="ko-KR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217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o-KR" altLang="en-US" dirty="0" smtClean="0"/>
              <a:t>청소년 정책의 과제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 fontScale="92500"/>
          </a:bodyPr>
          <a:lstStyle/>
          <a:p>
            <a:pPr marL="514350" indent="-514350">
              <a:lnSpc>
                <a:spcPct val="150000"/>
              </a:lnSpc>
              <a:buAutoNum type="arabicPeriod"/>
            </a:pPr>
            <a:r>
              <a:rPr lang="ko-KR" altLang="en-US" b="1" dirty="0" err="1" smtClean="0"/>
              <a:t>학습권</a:t>
            </a:r>
            <a:endParaRPr lang="en-US" altLang="ko-KR" b="1" dirty="0" smtClean="0"/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ko-KR" altLang="en-US" b="1" dirty="0" err="1" smtClean="0"/>
              <a:t>놀권리</a:t>
            </a:r>
            <a:endParaRPr lang="en-US" altLang="ko-KR" b="1" dirty="0" smtClean="0"/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ko-KR" altLang="en-US" b="1" dirty="0" smtClean="0"/>
              <a:t>안전한 놀이터</a:t>
            </a:r>
            <a:endParaRPr lang="en-US" altLang="ko-KR" b="1" dirty="0" smtClean="0"/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ko-KR" altLang="en-US" b="1" dirty="0" smtClean="0"/>
              <a:t>인터넷과 스마트폰 중독 예방에 대비한 새로운 놀이 환경</a:t>
            </a:r>
            <a:endParaRPr lang="en-US" altLang="ko-KR" b="1" dirty="0" smtClean="0"/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ko-KR" altLang="en-US" b="1" dirty="0" err="1" smtClean="0"/>
              <a:t>보행권</a:t>
            </a:r>
            <a:r>
              <a:rPr lang="ko-KR" altLang="en-US" b="1" dirty="0" smtClean="0"/>
              <a:t> 보장</a:t>
            </a:r>
            <a:endParaRPr lang="en-US" altLang="ko-KR" b="1" dirty="0" smtClean="0"/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ko-KR" altLang="en-US" b="1" dirty="0" smtClean="0"/>
              <a:t>인터넷 게임과 도박 중독 치료</a:t>
            </a:r>
            <a:endParaRPr lang="en-US" altLang="ko-KR" b="1" dirty="0" smtClean="0"/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ko-KR" altLang="en-US" b="1" dirty="0" smtClean="0">
                <a:solidFill>
                  <a:srgbClr val="FF0000"/>
                </a:solidFill>
              </a:rPr>
              <a:t>교복지원사업</a:t>
            </a:r>
            <a:endParaRPr lang="en-US" altLang="ko-KR" b="1" dirty="0" smtClean="0">
              <a:solidFill>
                <a:srgbClr val="FF0000"/>
              </a:solidFill>
            </a:endParaRPr>
          </a:p>
          <a:p>
            <a:pPr marL="514350" indent="-514350">
              <a:buAutoNum type="arabicPeriod"/>
            </a:pPr>
            <a:endParaRPr lang="en-US" altLang="ko-KR" dirty="0" smtClean="0"/>
          </a:p>
          <a:p>
            <a:pPr marL="514350" indent="-514350">
              <a:buAutoNum type="arabicPeriod"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35684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o-KR" altLang="en-US" dirty="0" smtClean="0"/>
              <a:t>청년 정책의 과제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rcRect b="3070"/>
          <a:stretch/>
        </p:blipFill>
        <p:spPr>
          <a:xfrm>
            <a:off x="3283528" y="1462527"/>
            <a:ext cx="5187142" cy="5204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7523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o-KR" altLang="en-US" dirty="0" smtClean="0"/>
              <a:t>청소년 복지 사각 지대 해소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74928"/>
          </a:xfrm>
        </p:spPr>
        <p:txBody>
          <a:bodyPr/>
          <a:lstStyle/>
          <a:p>
            <a:pPr marL="0" indent="0">
              <a:lnSpc>
                <a:spcPct val="200000"/>
              </a:lnSpc>
              <a:buNone/>
            </a:pPr>
            <a:r>
              <a:rPr lang="en-US" altLang="ko-KR" dirty="0" smtClean="0"/>
              <a:t>1. </a:t>
            </a:r>
            <a:r>
              <a:rPr lang="ko-KR" altLang="en-US" b="1" dirty="0" smtClean="0">
                <a:solidFill>
                  <a:srgbClr val="002060"/>
                </a:solidFill>
              </a:rPr>
              <a:t>학교 밖 청소년 </a:t>
            </a:r>
            <a:r>
              <a:rPr lang="ko-KR" altLang="en-US" dirty="0" smtClean="0"/>
              <a:t>지원 현실화</a:t>
            </a:r>
            <a:endParaRPr lang="en-US" altLang="ko-KR" dirty="0" smtClean="0"/>
          </a:p>
          <a:p>
            <a:pPr marL="0" indent="0">
              <a:lnSpc>
                <a:spcPct val="200000"/>
              </a:lnSpc>
              <a:buNone/>
            </a:pPr>
            <a:r>
              <a:rPr lang="en-US" altLang="ko-KR" dirty="0" smtClean="0"/>
              <a:t>2. </a:t>
            </a:r>
            <a:r>
              <a:rPr lang="ko-KR" altLang="en-US" b="1" dirty="0" smtClean="0">
                <a:solidFill>
                  <a:srgbClr val="002060"/>
                </a:solidFill>
              </a:rPr>
              <a:t>가정 밖 청소년 </a:t>
            </a:r>
            <a:r>
              <a:rPr lang="ko-KR" altLang="en-US" dirty="0" smtClean="0"/>
              <a:t>단기 시설과 쉼터의 안전 확보</a:t>
            </a:r>
            <a:endParaRPr lang="en-US" altLang="ko-KR" dirty="0" smtClean="0"/>
          </a:p>
          <a:p>
            <a:pPr marL="0" indent="0">
              <a:lnSpc>
                <a:spcPct val="200000"/>
              </a:lnSpc>
              <a:buNone/>
            </a:pPr>
            <a:r>
              <a:rPr lang="en-US" altLang="ko-KR" dirty="0" smtClean="0"/>
              <a:t>3</a:t>
            </a:r>
            <a:r>
              <a:rPr lang="en-US" altLang="ko-KR" b="1" dirty="0" smtClean="0">
                <a:solidFill>
                  <a:srgbClr val="002060"/>
                </a:solidFill>
              </a:rPr>
              <a:t>. </a:t>
            </a:r>
            <a:r>
              <a:rPr lang="ko-KR" altLang="en-US" b="1" dirty="0" smtClean="0">
                <a:solidFill>
                  <a:srgbClr val="002060"/>
                </a:solidFill>
              </a:rPr>
              <a:t>가정 밖 청소년</a:t>
            </a:r>
            <a:r>
              <a:rPr lang="ko-KR" altLang="en-US" dirty="0" smtClean="0"/>
              <a:t>들의 가정 복귀가 아닌 실제 안전 확보</a:t>
            </a:r>
            <a:endParaRPr lang="en-US" altLang="ko-KR" dirty="0" smtClean="0"/>
          </a:p>
          <a:p>
            <a:pPr marL="0" indent="0">
              <a:lnSpc>
                <a:spcPct val="200000"/>
              </a:lnSpc>
              <a:buNone/>
            </a:pPr>
            <a:r>
              <a:rPr lang="en-US" altLang="ko-KR" dirty="0" smtClean="0"/>
              <a:t>4. </a:t>
            </a:r>
            <a:r>
              <a:rPr lang="ko-KR" altLang="en-US" b="1" dirty="0" smtClean="0">
                <a:solidFill>
                  <a:srgbClr val="FF0000"/>
                </a:solidFill>
              </a:rPr>
              <a:t>청소년 부모교육</a:t>
            </a:r>
            <a:endParaRPr lang="en-US" altLang="ko-KR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4017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o-KR" altLang="en-US" dirty="0" smtClean="0"/>
              <a:t>청년 복지 사각 지대 해소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32870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50000"/>
              </a:lnSpc>
              <a:buAutoNum type="arabicPeriod"/>
            </a:pPr>
            <a:r>
              <a:rPr lang="ko-KR" altLang="en-US" dirty="0" smtClean="0"/>
              <a:t>외지에서 일자리 찾아 </a:t>
            </a:r>
            <a:r>
              <a:rPr lang="ko-KR" altLang="en-US" b="1" dirty="0" smtClean="0">
                <a:solidFill>
                  <a:srgbClr val="FF0000"/>
                </a:solidFill>
              </a:rPr>
              <a:t>구미에 유입된 청년 유출 방지</a:t>
            </a:r>
            <a:endParaRPr lang="en-US" altLang="ko-KR" b="1" dirty="0" smtClean="0">
              <a:solidFill>
                <a:srgbClr val="FF0000"/>
              </a:solidFill>
            </a:endParaRP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ko-KR" altLang="en-US" b="1" dirty="0" smtClean="0">
                <a:solidFill>
                  <a:srgbClr val="002060"/>
                </a:solidFill>
              </a:rPr>
              <a:t>청년 주거 환경 개선</a:t>
            </a:r>
            <a:endParaRPr lang="en-US" altLang="ko-KR" b="1" dirty="0" smtClean="0">
              <a:solidFill>
                <a:srgbClr val="002060"/>
              </a:solidFill>
            </a:endParaRP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ko-KR" altLang="en-US" dirty="0" err="1" smtClean="0"/>
              <a:t>놀거리들에</a:t>
            </a:r>
            <a:r>
              <a:rPr lang="ko-KR" altLang="en-US" dirty="0" smtClean="0"/>
              <a:t> 대한 투자</a:t>
            </a:r>
            <a:endParaRPr lang="en-US" altLang="ko-KR" dirty="0" smtClean="0"/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ko-KR" altLang="en-US" b="1" dirty="0" smtClean="0">
                <a:solidFill>
                  <a:srgbClr val="002060"/>
                </a:solidFill>
              </a:rPr>
              <a:t>청년 부모들</a:t>
            </a:r>
            <a:r>
              <a:rPr lang="ko-KR" altLang="en-US" dirty="0" smtClean="0"/>
              <a:t>의 주거 환경 개선</a:t>
            </a:r>
            <a:endParaRPr lang="en-US" altLang="ko-KR" dirty="0" smtClean="0"/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ko-KR" altLang="en-US" dirty="0" smtClean="0"/>
              <a:t>청년 부모들의 보육환경 개선</a:t>
            </a:r>
            <a:endParaRPr lang="en-US" altLang="ko-KR" dirty="0" smtClean="0"/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ko-KR" altLang="en-US" dirty="0" smtClean="0"/>
              <a:t>청년 부모들의 교육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434932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o-KR" altLang="en-US" dirty="0" smtClean="0"/>
              <a:t>청년</a:t>
            </a:r>
            <a:r>
              <a:rPr lang="en-US" altLang="ko-KR" dirty="0" smtClean="0"/>
              <a:t>-</a:t>
            </a:r>
            <a:r>
              <a:rPr lang="ko-KR" altLang="en-US" dirty="0" smtClean="0"/>
              <a:t>청소년과의 역할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74433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lnSpc>
                <a:spcPct val="150000"/>
              </a:lnSpc>
              <a:buAutoNum type="arabicPeriod"/>
            </a:pPr>
            <a:r>
              <a:rPr lang="ko-KR" altLang="en-US" dirty="0" smtClean="0"/>
              <a:t>정책 결정시 당사자들의 </a:t>
            </a:r>
            <a:r>
              <a:rPr lang="ko-KR" altLang="en-US" b="1" dirty="0" smtClean="0">
                <a:solidFill>
                  <a:srgbClr val="002060"/>
                </a:solidFill>
              </a:rPr>
              <a:t>의견 청취</a:t>
            </a:r>
            <a:r>
              <a:rPr lang="ko-KR" altLang="en-US" dirty="0" smtClean="0"/>
              <a:t>를 위한 자리 마련</a:t>
            </a:r>
            <a:endParaRPr lang="en-US" altLang="ko-KR" dirty="0" smtClean="0"/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ko-KR" altLang="en-US" dirty="0" smtClean="0"/>
              <a:t>청년과 청소년들의 요구 적극적 </a:t>
            </a:r>
            <a:r>
              <a:rPr lang="ko-KR" altLang="en-US" b="1" dirty="0" smtClean="0">
                <a:solidFill>
                  <a:srgbClr val="FF0000"/>
                </a:solidFill>
              </a:rPr>
              <a:t>경청</a:t>
            </a:r>
            <a:endParaRPr lang="en-US" altLang="ko-KR" b="1" dirty="0" smtClean="0">
              <a:solidFill>
                <a:srgbClr val="FF0000"/>
              </a:solidFill>
            </a:endParaRP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ko-KR" altLang="en-US" b="1" dirty="0" smtClean="0">
                <a:solidFill>
                  <a:srgbClr val="002060"/>
                </a:solidFill>
              </a:rPr>
              <a:t>정책의 사업 실행</a:t>
            </a:r>
            <a:endParaRPr lang="en-US" altLang="ko-KR" b="1" dirty="0" smtClean="0">
              <a:solidFill>
                <a:srgbClr val="002060"/>
              </a:solidFill>
            </a:endParaRP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ko-KR" altLang="en-US" b="1" dirty="0" smtClean="0">
                <a:solidFill>
                  <a:srgbClr val="FF0000"/>
                </a:solidFill>
              </a:rPr>
              <a:t>청년 청소년들의 모니터링 수용</a:t>
            </a:r>
            <a:endParaRPr lang="en-US" altLang="ko-KR" b="1" dirty="0" smtClean="0">
              <a:solidFill>
                <a:srgbClr val="FF0000"/>
              </a:solidFill>
            </a:endParaRP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ko-KR" altLang="en-US" dirty="0" smtClean="0"/>
              <a:t>예산 확보</a:t>
            </a:r>
            <a:endParaRPr lang="en-US" altLang="ko-KR" dirty="0" smtClean="0"/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ko-KR" altLang="en-US" dirty="0" smtClean="0"/>
              <a:t>정책 개발</a:t>
            </a:r>
            <a:endParaRPr lang="en-US" altLang="ko-KR" dirty="0" smtClean="0"/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ko-KR" altLang="en-US" dirty="0" smtClean="0"/>
              <a:t>구미만의 사업 개발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24945912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</TotalTime>
  <Words>309</Words>
  <Application>Microsoft Office PowerPoint</Application>
  <PresentationFormat>와이드스크린</PresentationFormat>
  <Paragraphs>83</Paragraphs>
  <Slides>11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8" baseType="lpstr">
      <vt:lpstr>HCI Poppy</vt:lpstr>
      <vt:lpstr>맑은 고딕</vt:lpstr>
      <vt:lpstr>바탕</vt:lpstr>
      <vt:lpstr>한양견고딕</vt:lpstr>
      <vt:lpstr>휴먼명조</vt:lpstr>
      <vt:lpstr>Arial</vt:lpstr>
      <vt:lpstr>Office 테마</vt:lpstr>
      <vt:lpstr>        “청년·청소년과 신설을 맞이하여” (5분 자유발언) </vt:lpstr>
      <vt:lpstr>구미시 조직도</vt:lpstr>
      <vt:lpstr>청년 청소년과 이전 업무 형태</vt:lpstr>
      <vt:lpstr>청년-청소년과 조직도</vt:lpstr>
      <vt:lpstr>청소년-청년 인구 분포</vt:lpstr>
      <vt:lpstr>청소년-청년 관련 법과 조례</vt:lpstr>
      <vt:lpstr>청소년 정책의 과제</vt:lpstr>
      <vt:lpstr>청년 정책의 과제</vt:lpstr>
      <vt:lpstr>청소년 복지 사각 지대 해소</vt:lpstr>
      <vt:lpstr>청년 복지 사각 지대 해소</vt:lpstr>
      <vt:lpstr>청년-청소년과의 역할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5분발언</dc:title>
  <dc:creator>USER</dc:creator>
  <cp:lastModifiedBy>user</cp:lastModifiedBy>
  <cp:revision>26</cp:revision>
  <cp:lastPrinted>2021-10-20T04:48:27Z</cp:lastPrinted>
  <dcterms:created xsi:type="dcterms:W3CDTF">2021-09-06T06:54:11Z</dcterms:created>
  <dcterms:modified xsi:type="dcterms:W3CDTF">2021-10-20T07:02:26Z</dcterms:modified>
</cp:coreProperties>
</file>